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9" r:id="rId8"/>
    <p:sldId id="266" r:id="rId9"/>
    <p:sldId id="267" r:id="rId10"/>
    <p:sldId id="268" r:id="rId11"/>
    <p:sldId id="264" r:id="rId12"/>
    <p:sldId id="270" r:id="rId13"/>
    <p:sldId id="275" r:id="rId14"/>
    <p:sldId id="272" r:id="rId15"/>
    <p:sldId id="273" r:id="rId16"/>
    <p:sldId id="271" r:id="rId17"/>
    <p:sldId id="274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5D8A3E"/>
    <a:srgbClr val="FFFF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84AC47-F435-4FC6-AE95-138D37E740B0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33ABDDC-C2B1-4074-B8ED-DE71E4248C04}">
      <dgm:prSet phldrT="[Текст]" custT="1"/>
      <dgm:spPr/>
      <dgm:t>
        <a:bodyPr/>
        <a:lstStyle/>
        <a:p>
          <a:r>
            <a:rPr lang="uk-UA" sz="20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Права людини гарантовані на міжнародному рівні</a:t>
          </a:r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8F6177D3-5A13-41DA-A8F4-D9E2FB971F9F}" type="parTrans" cxnId="{41C22FEA-45F6-4D9F-BDDD-8E2509F23BF4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D95DDEE6-51C4-491D-BD0D-081D6456A7FB}" type="sibTrans" cxnId="{41C22FEA-45F6-4D9F-BDDD-8E2509F23BF4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2FC9727-D445-4DFD-9A46-657B2EB013EA}">
      <dgm:prSet phldrT="[Текст]" custT="1"/>
      <dgm:spPr/>
      <dgm:t>
        <a:bodyPr/>
        <a:lstStyle/>
        <a:p>
          <a:r>
            <a:rPr lang="uk-UA" sz="20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Захищені законом та орієнтовані на людську гідність</a:t>
          </a:r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B0614DA6-66F5-44BA-B611-8408FF3C1D7B}" type="parTrans" cxnId="{A36FBF77-3401-4FBF-B838-9B465FC8DF82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EB1C87BA-00BA-4613-B810-4C08A64A8C1C}" type="sibTrans" cxnId="{A36FBF77-3401-4FBF-B838-9B465FC8DF82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8B1478D1-3ABD-410B-8AD1-E43A02FFEE2A}">
      <dgm:prSet phldrT="[Текст]" custT="1"/>
      <dgm:spPr/>
      <dgm:t>
        <a:bodyPr/>
        <a:lstStyle/>
        <a:p>
          <a:r>
            <a:rPr lang="uk-UA" sz="20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Права людини захищають як і окрему особистість, так і цілі групи людей</a:t>
          </a:r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503C0589-D4AE-44C4-85E7-1B9C0E39BC03}" type="parTrans" cxnId="{C37B3FA8-2306-4783-B015-3F00910EA642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345D9A21-2191-481F-8FF5-B6869BFAE527}" type="sibTrans" cxnId="{C37B3FA8-2306-4783-B015-3F00910EA642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5E07C45-B2D5-4E0F-B92E-22F38E1CB738}">
      <dgm:prSet phldrT="[Текст]" custT="1"/>
      <dgm:spPr/>
      <dgm:t>
        <a:bodyPr/>
        <a:lstStyle/>
        <a:p>
          <a:r>
            <a:rPr lang="uk-UA" sz="20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Права людини не можна ні у кого відняти</a:t>
          </a:r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8DF02C9-9B7E-429C-92D9-192C8272877F}" type="parTrans" cxnId="{F179624F-80AB-47E7-A2E2-3077AB744843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3438D05-FA11-4F3A-8A00-ACA139883B5A}" type="sibTrans" cxnId="{F179624F-80AB-47E7-A2E2-3077AB744843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5CA2B4BB-C5F4-471A-B15C-50C5E9F9836E}">
      <dgm:prSet phldrT="[Текст]" custT="1"/>
      <dgm:spPr/>
      <dgm:t>
        <a:bodyPr/>
        <a:lstStyle/>
        <a:p>
          <a:r>
            <a:rPr lang="uk-UA" sz="20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Права людини рівні, взаємозалежні та універсальні.</a:t>
          </a:r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79814B8-A8F0-47FD-A95F-DDD5BFCF104B}" type="parTrans" cxnId="{D0FEC85F-99C3-4E4A-BC3A-949E15084EC2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B69939BD-E211-4FAC-80FD-E20901EA580C}" type="sibTrans" cxnId="{D0FEC85F-99C3-4E4A-BC3A-949E15084EC2}">
      <dgm:prSet/>
      <dgm:spPr/>
      <dgm:t>
        <a:bodyPr/>
        <a:lstStyle/>
        <a:p>
          <a:endParaRPr lang="uk-UA" sz="20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A46710E-9ECA-45F6-9D08-ED7491917E81}" type="pres">
      <dgm:prSet presAssocID="{2384AC47-F435-4FC6-AE95-138D37E740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665A470-9FE2-4B6F-81FC-2AC6A949753D}" type="pres">
      <dgm:prSet presAssocID="{2384AC47-F435-4FC6-AE95-138D37E740B0}" presName="Name1" presStyleCnt="0"/>
      <dgm:spPr/>
    </dgm:pt>
    <dgm:pt modelId="{0FC3F729-B38E-4E34-AD38-95AD5AB15BFB}" type="pres">
      <dgm:prSet presAssocID="{2384AC47-F435-4FC6-AE95-138D37E740B0}" presName="cycle" presStyleCnt="0"/>
      <dgm:spPr/>
    </dgm:pt>
    <dgm:pt modelId="{54B8FB12-9844-4683-B1C8-43251150564D}" type="pres">
      <dgm:prSet presAssocID="{2384AC47-F435-4FC6-AE95-138D37E740B0}" presName="srcNode" presStyleLbl="node1" presStyleIdx="0" presStyleCnt="5"/>
      <dgm:spPr/>
    </dgm:pt>
    <dgm:pt modelId="{26DA7AC5-10CC-4635-83AE-4A3FA4880BC1}" type="pres">
      <dgm:prSet presAssocID="{2384AC47-F435-4FC6-AE95-138D37E740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B9A2690-DA8A-4697-A8DF-1F1622E1540E}" type="pres">
      <dgm:prSet presAssocID="{2384AC47-F435-4FC6-AE95-138D37E740B0}" presName="extraNode" presStyleLbl="node1" presStyleIdx="0" presStyleCnt="5"/>
      <dgm:spPr/>
    </dgm:pt>
    <dgm:pt modelId="{EF7BB4FA-1267-41BF-ADEC-5D6CB8CB63A4}" type="pres">
      <dgm:prSet presAssocID="{2384AC47-F435-4FC6-AE95-138D37E740B0}" presName="dstNode" presStyleLbl="node1" presStyleIdx="0" presStyleCnt="5"/>
      <dgm:spPr/>
    </dgm:pt>
    <dgm:pt modelId="{20984FB7-E406-4EF9-AB2C-3654EE338979}" type="pres">
      <dgm:prSet presAssocID="{633ABDDC-C2B1-4074-B8ED-DE71E4248C0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EA4604-E831-4564-B013-B9B853CEBD1C}" type="pres">
      <dgm:prSet presAssocID="{633ABDDC-C2B1-4074-B8ED-DE71E4248C04}" presName="accent_1" presStyleCnt="0"/>
      <dgm:spPr/>
    </dgm:pt>
    <dgm:pt modelId="{44B499D8-B157-48D5-A3B9-75B43FB20044}" type="pres">
      <dgm:prSet presAssocID="{633ABDDC-C2B1-4074-B8ED-DE71E4248C04}" presName="accentRepeatNode" presStyleLbl="solidFgAcc1" presStyleIdx="0" presStyleCnt="5"/>
      <dgm:spPr>
        <a:solidFill>
          <a:schemeClr val="accent2"/>
        </a:solidFill>
        <a:ln>
          <a:solidFill>
            <a:schemeClr val="accent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BF96A517-5341-4719-8615-5813889B05D0}" type="pres">
      <dgm:prSet presAssocID="{42FC9727-D445-4DFD-9A46-657B2EB013E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BFB48-2755-4650-90FE-ECDFD5A2163D}" type="pres">
      <dgm:prSet presAssocID="{42FC9727-D445-4DFD-9A46-657B2EB013EA}" presName="accent_2" presStyleCnt="0"/>
      <dgm:spPr/>
    </dgm:pt>
    <dgm:pt modelId="{AC3DE558-F897-4834-AC29-158B0120CEDA}" type="pres">
      <dgm:prSet presAssocID="{42FC9727-D445-4DFD-9A46-657B2EB013EA}" presName="accentRepeatNode" presStyleLbl="solidFgAcc1" presStyleIdx="1" presStyleCnt="5"/>
      <dgm:spPr>
        <a:solidFill>
          <a:schemeClr val="accent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  <a:bevelB/>
        </a:sp3d>
      </dgm:spPr>
      <dgm:t>
        <a:bodyPr/>
        <a:lstStyle/>
        <a:p>
          <a:endParaRPr lang="ru-RU"/>
        </a:p>
      </dgm:t>
    </dgm:pt>
    <dgm:pt modelId="{B9804F88-A811-4C65-AD22-F543909183F3}" type="pres">
      <dgm:prSet presAssocID="{8B1478D1-3ABD-410B-8AD1-E43A02FFEE2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3092AC-E98F-46D0-8EF2-0DC1C3F77BB3}" type="pres">
      <dgm:prSet presAssocID="{8B1478D1-3ABD-410B-8AD1-E43A02FFEE2A}" presName="accent_3" presStyleCnt="0"/>
      <dgm:spPr/>
    </dgm:pt>
    <dgm:pt modelId="{AF230E03-B3DF-44CE-985D-D89675406EF5}" type="pres">
      <dgm:prSet presAssocID="{8B1478D1-3ABD-410B-8AD1-E43A02FFEE2A}" presName="accentRepeatNode" presStyleLbl="solidFgAcc1" presStyleIdx="2" presStyleCnt="5"/>
      <dgm:spPr>
        <a:solidFill>
          <a:schemeClr val="accent4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A4E5EEAF-6B61-479E-BE9B-35B3AD663C60}" type="pres">
      <dgm:prSet presAssocID="{A5E07C45-B2D5-4E0F-B92E-22F38E1CB738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0B3A1-45B8-4E7F-B32E-A9AAB1240931}" type="pres">
      <dgm:prSet presAssocID="{A5E07C45-B2D5-4E0F-B92E-22F38E1CB738}" presName="accent_4" presStyleCnt="0"/>
      <dgm:spPr/>
    </dgm:pt>
    <dgm:pt modelId="{9113E692-BE64-403C-9927-C9AE522FC240}" type="pres">
      <dgm:prSet presAssocID="{A5E07C45-B2D5-4E0F-B92E-22F38E1CB738}" presName="accentRepeatNode" presStyleLbl="solidFgAcc1" presStyleIdx="3" presStyleCnt="5"/>
      <dgm:spPr>
        <a:solidFill>
          <a:schemeClr val="accent5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1FD4C318-5493-47A6-A473-843E39E1C11A}" type="pres">
      <dgm:prSet presAssocID="{5CA2B4BB-C5F4-471A-B15C-50C5E9F9836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8FE3E-F9A8-4F5C-80D6-611CC4DCB212}" type="pres">
      <dgm:prSet presAssocID="{5CA2B4BB-C5F4-471A-B15C-50C5E9F9836E}" presName="accent_5" presStyleCnt="0"/>
      <dgm:spPr/>
    </dgm:pt>
    <dgm:pt modelId="{D3A26C47-4645-4490-9700-BAB3CCE9E37E}" type="pres">
      <dgm:prSet presAssocID="{5CA2B4BB-C5F4-471A-B15C-50C5E9F9836E}" presName="accentRepeatNode" presStyleLbl="solidFgAcc1" presStyleIdx="4" presStyleCnt="5"/>
      <dgm:spPr>
        <a:solidFill>
          <a:schemeClr val="accent6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</dgm:ptLst>
  <dgm:cxnLst>
    <dgm:cxn modelId="{4C0D4736-91B7-4788-AC31-C17BA0D3C393}" type="presOf" srcId="{5CA2B4BB-C5F4-471A-B15C-50C5E9F9836E}" destId="{1FD4C318-5493-47A6-A473-843E39E1C11A}" srcOrd="0" destOrd="0" presId="urn:microsoft.com/office/officeart/2008/layout/VerticalCurvedList"/>
    <dgm:cxn modelId="{007BC67A-77AA-4083-B89B-8D8DCC58AEEC}" type="presOf" srcId="{2384AC47-F435-4FC6-AE95-138D37E740B0}" destId="{FA46710E-9ECA-45F6-9D08-ED7491917E81}" srcOrd="0" destOrd="0" presId="urn:microsoft.com/office/officeart/2008/layout/VerticalCurvedList"/>
    <dgm:cxn modelId="{C37B3FA8-2306-4783-B015-3F00910EA642}" srcId="{2384AC47-F435-4FC6-AE95-138D37E740B0}" destId="{8B1478D1-3ABD-410B-8AD1-E43A02FFEE2A}" srcOrd="2" destOrd="0" parTransId="{503C0589-D4AE-44C4-85E7-1B9C0E39BC03}" sibTransId="{345D9A21-2191-481F-8FF5-B6869BFAE527}"/>
    <dgm:cxn modelId="{8F6DC725-C15D-40D8-AB47-98C8533E76CD}" type="presOf" srcId="{633ABDDC-C2B1-4074-B8ED-DE71E4248C04}" destId="{20984FB7-E406-4EF9-AB2C-3654EE338979}" srcOrd="0" destOrd="0" presId="urn:microsoft.com/office/officeart/2008/layout/VerticalCurvedList"/>
    <dgm:cxn modelId="{41C22FEA-45F6-4D9F-BDDD-8E2509F23BF4}" srcId="{2384AC47-F435-4FC6-AE95-138D37E740B0}" destId="{633ABDDC-C2B1-4074-B8ED-DE71E4248C04}" srcOrd="0" destOrd="0" parTransId="{8F6177D3-5A13-41DA-A8F4-D9E2FB971F9F}" sibTransId="{D95DDEE6-51C4-491D-BD0D-081D6456A7FB}"/>
    <dgm:cxn modelId="{6AF8D1D3-1435-47F6-ACD8-272CD0481DF6}" type="presOf" srcId="{A5E07C45-B2D5-4E0F-B92E-22F38E1CB738}" destId="{A4E5EEAF-6B61-479E-BE9B-35B3AD663C60}" srcOrd="0" destOrd="0" presId="urn:microsoft.com/office/officeart/2008/layout/VerticalCurvedList"/>
    <dgm:cxn modelId="{91C59CEB-4BE0-45CD-B256-63849E3C14CC}" type="presOf" srcId="{D95DDEE6-51C4-491D-BD0D-081D6456A7FB}" destId="{26DA7AC5-10CC-4635-83AE-4A3FA4880BC1}" srcOrd="0" destOrd="0" presId="urn:microsoft.com/office/officeart/2008/layout/VerticalCurvedList"/>
    <dgm:cxn modelId="{31199813-15AB-478C-ADEF-85886ADED3B5}" type="presOf" srcId="{8B1478D1-3ABD-410B-8AD1-E43A02FFEE2A}" destId="{B9804F88-A811-4C65-AD22-F543909183F3}" srcOrd="0" destOrd="0" presId="urn:microsoft.com/office/officeart/2008/layout/VerticalCurvedList"/>
    <dgm:cxn modelId="{B4696E40-35EC-46C0-AC99-7C66510AA769}" type="presOf" srcId="{42FC9727-D445-4DFD-9A46-657B2EB013EA}" destId="{BF96A517-5341-4719-8615-5813889B05D0}" srcOrd="0" destOrd="0" presId="urn:microsoft.com/office/officeart/2008/layout/VerticalCurvedList"/>
    <dgm:cxn modelId="{F179624F-80AB-47E7-A2E2-3077AB744843}" srcId="{2384AC47-F435-4FC6-AE95-138D37E740B0}" destId="{A5E07C45-B2D5-4E0F-B92E-22F38E1CB738}" srcOrd="3" destOrd="0" parTransId="{F8DF02C9-9B7E-429C-92D9-192C8272877F}" sibTransId="{63438D05-FA11-4F3A-8A00-ACA139883B5A}"/>
    <dgm:cxn modelId="{D0FEC85F-99C3-4E4A-BC3A-949E15084EC2}" srcId="{2384AC47-F435-4FC6-AE95-138D37E740B0}" destId="{5CA2B4BB-C5F4-471A-B15C-50C5E9F9836E}" srcOrd="4" destOrd="0" parTransId="{679814B8-A8F0-47FD-A95F-DDD5BFCF104B}" sibTransId="{B69939BD-E211-4FAC-80FD-E20901EA580C}"/>
    <dgm:cxn modelId="{A36FBF77-3401-4FBF-B838-9B465FC8DF82}" srcId="{2384AC47-F435-4FC6-AE95-138D37E740B0}" destId="{42FC9727-D445-4DFD-9A46-657B2EB013EA}" srcOrd="1" destOrd="0" parTransId="{B0614DA6-66F5-44BA-B611-8408FF3C1D7B}" sibTransId="{EB1C87BA-00BA-4613-B810-4C08A64A8C1C}"/>
    <dgm:cxn modelId="{16F7F991-6A1F-4A00-B991-44C2125D750F}" type="presParOf" srcId="{FA46710E-9ECA-45F6-9D08-ED7491917E81}" destId="{3665A470-9FE2-4B6F-81FC-2AC6A949753D}" srcOrd="0" destOrd="0" presId="urn:microsoft.com/office/officeart/2008/layout/VerticalCurvedList"/>
    <dgm:cxn modelId="{59AC9296-74C6-4EAD-B12D-63942EF957C7}" type="presParOf" srcId="{3665A470-9FE2-4B6F-81FC-2AC6A949753D}" destId="{0FC3F729-B38E-4E34-AD38-95AD5AB15BFB}" srcOrd="0" destOrd="0" presId="urn:microsoft.com/office/officeart/2008/layout/VerticalCurvedList"/>
    <dgm:cxn modelId="{22933871-8660-4FE3-A765-1B640122BF23}" type="presParOf" srcId="{0FC3F729-B38E-4E34-AD38-95AD5AB15BFB}" destId="{54B8FB12-9844-4683-B1C8-43251150564D}" srcOrd="0" destOrd="0" presId="urn:microsoft.com/office/officeart/2008/layout/VerticalCurvedList"/>
    <dgm:cxn modelId="{0A9C7302-A0FA-4FE4-9AC0-9AA9801E334E}" type="presParOf" srcId="{0FC3F729-B38E-4E34-AD38-95AD5AB15BFB}" destId="{26DA7AC5-10CC-4635-83AE-4A3FA4880BC1}" srcOrd="1" destOrd="0" presId="urn:microsoft.com/office/officeart/2008/layout/VerticalCurvedList"/>
    <dgm:cxn modelId="{0BDA7F1C-E850-4188-B29B-0EAFC64B3A24}" type="presParOf" srcId="{0FC3F729-B38E-4E34-AD38-95AD5AB15BFB}" destId="{CB9A2690-DA8A-4697-A8DF-1F1622E1540E}" srcOrd="2" destOrd="0" presId="urn:microsoft.com/office/officeart/2008/layout/VerticalCurvedList"/>
    <dgm:cxn modelId="{C0356226-5FBA-472F-B4BC-05148D9769F3}" type="presParOf" srcId="{0FC3F729-B38E-4E34-AD38-95AD5AB15BFB}" destId="{EF7BB4FA-1267-41BF-ADEC-5D6CB8CB63A4}" srcOrd="3" destOrd="0" presId="urn:microsoft.com/office/officeart/2008/layout/VerticalCurvedList"/>
    <dgm:cxn modelId="{3C67CFDD-A643-48DA-BDE4-4EB1DA0059B3}" type="presParOf" srcId="{3665A470-9FE2-4B6F-81FC-2AC6A949753D}" destId="{20984FB7-E406-4EF9-AB2C-3654EE338979}" srcOrd="1" destOrd="0" presId="urn:microsoft.com/office/officeart/2008/layout/VerticalCurvedList"/>
    <dgm:cxn modelId="{9F6067DB-9220-447C-B699-68CA9581F319}" type="presParOf" srcId="{3665A470-9FE2-4B6F-81FC-2AC6A949753D}" destId="{C8EA4604-E831-4564-B013-B9B853CEBD1C}" srcOrd="2" destOrd="0" presId="urn:microsoft.com/office/officeart/2008/layout/VerticalCurvedList"/>
    <dgm:cxn modelId="{B9E826CE-E608-470B-893E-6AC9736DADB1}" type="presParOf" srcId="{C8EA4604-E831-4564-B013-B9B853CEBD1C}" destId="{44B499D8-B157-48D5-A3B9-75B43FB20044}" srcOrd="0" destOrd="0" presId="urn:microsoft.com/office/officeart/2008/layout/VerticalCurvedList"/>
    <dgm:cxn modelId="{016A4D9A-8E96-40D6-8FD7-2588A42FB10B}" type="presParOf" srcId="{3665A470-9FE2-4B6F-81FC-2AC6A949753D}" destId="{BF96A517-5341-4719-8615-5813889B05D0}" srcOrd="3" destOrd="0" presId="urn:microsoft.com/office/officeart/2008/layout/VerticalCurvedList"/>
    <dgm:cxn modelId="{9955F469-4BA2-4281-AEB0-0462672BAF7C}" type="presParOf" srcId="{3665A470-9FE2-4B6F-81FC-2AC6A949753D}" destId="{9F0BFB48-2755-4650-90FE-ECDFD5A2163D}" srcOrd="4" destOrd="0" presId="urn:microsoft.com/office/officeart/2008/layout/VerticalCurvedList"/>
    <dgm:cxn modelId="{4F66A435-32C2-4ADE-8C17-F1D2A7E3D916}" type="presParOf" srcId="{9F0BFB48-2755-4650-90FE-ECDFD5A2163D}" destId="{AC3DE558-F897-4834-AC29-158B0120CEDA}" srcOrd="0" destOrd="0" presId="urn:microsoft.com/office/officeart/2008/layout/VerticalCurvedList"/>
    <dgm:cxn modelId="{1B7D53DF-50FD-4909-BBDA-38C9A3EBA39B}" type="presParOf" srcId="{3665A470-9FE2-4B6F-81FC-2AC6A949753D}" destId="{B9804F88-A811-4C65-AD22-F543909183F3}" srcOrd="5" destOrd="0" presId="urn:microsoft.com/office/officeart/2008/layout/VerticalCurvedList"/>
    <dgm:cxn modelId="{4D462A3E-0F86-4EA3-9485-469E9C889870}" type="presParOf" srcId="{3665A470-9FE2-4B6F-81FC-2AC6A949753D}" destId="{B33092AC-E98F-46D0-8EF2-0DC1C3F77BB3}" srcOrd="6" destOrd="0" presId="urn:microsoft.com/office/officeart/2008/layout/VerticalCurvedList"/>
    <dgm:cxn modelId="{AC7380FC-27D2-4981-9FAF-AA14A85D479C}" type="presParOf" srcId="{B33092AC-E98F-46D0-8EF2-0DC1C3F77BB3}" destId="{AF230E03-B3DF-44CE-985D-D89675406EF5}" srcOrd="0" destOrd="0" presId="urn:microsoft.com/office/officeart/2008/layout/VerticalCurvedList"/>
    <dgm:cxn modelId="{90140FB4-805C-4332-AFFA-CC4D946F8673}" type="presParOf" srcId="{3665A470-9FE2-4B6F-81FC-2AC6A949753D}" destId="{A4E5EEAF-6B61-479E-BE9B-35B3AD663C60}" srcOrd="7" destOrd="0" presId="urn:microsoft.com/office/officeart/2008/layout/VerticalCurvedList"/>
    <dgm:cxn modelId="{06BD7C20-E006-4890-A310-8B95A1A483FD}" type="presParOf" srcId="{3665A470-9FE2-4B6F-81FC-2AC6A949753D}" destId="{6940B3A1-45B8-4E7F-B32E-A9AAB1240931}" srcOrd="8" destOrd="0" presId="urn:microsoft.com/office/officeart/2008/layout/VerticalCurvedList"/>
    <dgm:cxn modelId="{AA7BA57A-AEA0-4B0D-B1AB-19439F89B8CA}" type="presParOf" srcId="{6940B3A1-45B8-4E7F-B32E-A9AAB1240931}" destId="{9113E692-BE64-403C-9927-C9AE522FC240}" srcOrd="0" destOrd="0" presId="urn:microsoft.com/office/officeart/2008/layout/VerticalCurvedList"/>
    <dgm:cxn modelId="{0692E816-5A8A-4066-92AD-64584330608D}" type="presParOf" srcId="{3665A470-9FE2-4B6F-81FC-2AC6A949753D}" destId="{1FD4C318-5493-47A6-A473-843E39E1C11A}" srcOrd="9" destOrd="0" presId="urn:microsoft.com/office/officeart/2008/layout/VerticalCurvedList"/>
    <dgm:cxn modelId="{93D46E67-5B53-44F4-89DC-E83855675A5F}" type="presParOf" srcId="{3665A470-9FE2-4B6F-81FC-2AC6A949753D}" destId="{5EA8FE3E-F9A8-4F5C-80D6-611CC4DCB212}" srcOrd="10" destOrd="0" presId="urn:microsoft.com/office/officeart/2008/layout/VerticalCurvedList"/>
    <dgm:cxn modelId="{2B84F5A3-278D-4932-8C2F-CF3408B628CB}" type="presParOf" srcId="{5EA8FE3E-F9A8-4F5C-80D6-611CC4DCB212}" destId="{D3A26C47-4645-4490-9700-BAB3CCE9E37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21F1DC-9369-45C2-AEA4-CA461AD0CA9E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5EC10F-2D32-4449-9912-F540DA814A8E}">
      <dgm:prSet custT="1"/>
      <dgm:spPr/>
      <dgm:t>
        <a:bodyPr/>
        <a:lstStyle/>
        <a:p>
          <a:pPr algn="just" rtl="0"/>
          <a:r>
            <a:rPr lang="ru-RU" sz="2700" b="1" dirty="0" smtClean="0">
              <a:solidFill>
                <a:schemeClr val="tx1"/>
              </a:solidFill>
            </a:rPr>
            <a:t>    «</a:t>
          </a:r>
          <a:r>
            <a:rPr lang="ru-RU" sz="2400" b="1" dirty="0" err="1" smtClean="0">
              <a:solidFill>
                <a:schemeClr val="tx1"/>
              </a:solidFill>
            </a:rPr>
            <a:t>Загальна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декларація</a:t>
          </a:r>
          <a:r>
            <a:rPr lang="ru-RU" sz="2400" b="1" dirty="0" smtClean="0">
              <a:solidFill>
                <a:schemeClr val="tx1"/>
              </a:solidFill>
            </a:rPr>
            <a:t> прав </a:t>
          </a:r>
          <a:r>
            <a:rPr lang="ru-RU" sz="2400" b="1" dirty="0" err="1" smtClean="0">
              <a:solidFill>
                <a:schemeClr val="tx1"/>
              </a:solidFill>
            </a:rPr>
            <a:t>людини</a:t>
          </a:r>
          <a:r>
            <a:rPr lang="ru-RU" sz="2400" b="1" dirty="0" smtClean="0">
              <a:solidFill>
                <a:schemeClr val="tx1"/>
              </a:solidFill>
            </a:rPr>
            <a:t>» </a:t>
          </a:r>
          <a:r>
            <a:rPr lang="ru-RU" sz="2400" b="1" dirty="0" err="1" smtClean="0">
              <a:solidFill>
                <a:schemeClr val="tx1"/>
              </a:solidFill>
            </a:rPr>
            <a:t>була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прийнята</a:t>
          </a:r>
          <a:r>
            <a:rPr lang="ru-RU" sz="2400" b="1" dirty="0" smtClean="0">
              <a:solidFill>
                <a:schemeClr val="tx1"/>
              </a:solidFill>
            </a:rPr>
            <a:t> Генеральною </a:t>
          </a:r>
          <a:r>
            <a:rPr lang="ru-RU" sz="2400" b="1" dirty="0" err="1" smtClean="0">
              <a:solidFill>
                <a:schemeClr val="tx1"/>
              </a:solidFill>
            </a:rPr>
            <a:t>Асамблеєю</a:t>
          </a:r>
          <a:r>
            <a:rPr lang="ru-RU" sz="2400" b="1" dirty="0" smtClean="0">
              <a:solidFill>
                <a:schemeClr val="tx1"/>
              </a:solidFill>
            </a:rPr>
            <a:t> ООН 10 </a:t>
          </a:r>
          <a:r>
            <a:rPr lang="ru-RU" sz="2400" b="1" dirty="0" err="1" smtClean="0">
              <a:solidFill>
                <a:schemeClr val="tx1"/>
              </a:solidFill>
            </a:rPr>
            <a:t>грудня</a:t>
          </a:r>
          <a:r>
            <a:rPr lang="ru-RU" sz="2400" b="1" dirty="0" smtClean="0">
              <a:solidFill>
                <a:schemeClr val="tx1"/>
              </a:solidFill>
            </a:rPr>
            <a:t> 1948 р. в </a:t>
          </a:r>
          <a:r>
            <a:rPr lang="ru-RU" sz="2400" b="1" dirty="0" err="1" smtClean="0">
              <a:solidFill>
                <a:schemeClr val="tx1"/>
              </a:solidFill>
            </a:rPr>
            <a:t>паризькому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палаці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Шайо</a:t>
          </a:r>
          <a:r>
            <a:rPr lang="ru-RU" sz="2400" b="1" dirty="0" smtClean="0">
              <a:solidFill>
                <a:schemeClr val="tx1"/>
              </a:solidFill>
            </a:rPr>
            <a:t>. </a:t>
          </a:r>
          <a:r>
            <a:rPr lang="ru-RU" sz="2400" b="1" dirty="0" err="1" smtClean="0">
              <a:solidFill>
                <a:schemeClr val="tx1"/>
              </a:solidFill>
            </a:rPr>
            <a:t>Її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перекладено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принаймні</a:t>
          </a:r>
          <a:r>
            <a:rPr lang="ru-RU" sz="2400" b="1" dirty="0" smtClean="0">
              <a:solidFill>
                <a:schemeClr val="tx1"/>
              </a:solidFill>
            </a:rPr>
            <a:t> 375 </a:t>
          </a:r>
          <a:r>
            <a:rPr lang="ru-RU" sz="2400" b="1" dirty="0" err="1" smtClean="0">
              <a:solidFill>
                <a:schemeClr val="tx1"/>
              </a:solidFill>
            </a:rPr>
            <a:t>мовами</a:t>
          </a:r>
          <a:r>
            <a:rPr lang="ru-RU" sz="2400" b="1" dirty="0" smtClean="0">
              <a:solidFill>
                <a:schemeClr val="tx1"/>
              </a:solidFill>
            </a:rPr>
            <a:t> й </a:t>
          </a:r>
          <a:r>
            <a:rPr lang="ru-RU" sz="2400" b="1" dirty="0" err="1" smtClean="0">
              <a:solidFill>
                <a:schemeClr val="tx1"/>
              </a:solidFill>
            </a:rPr>
            <a:t>діалектами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мов</a:t>
          </a:r>
          <a:r>
            <a:rPr lang="ru-RU" sz="2400" b="1" dirty="0" smtClean="0">
              <a:solidFill>
                <a:schemeClr val="tx1"/>
              </a:solidFill>
            </a:rPr>
            <a:t>. </a:t>
          </a:r>
        </a:p>
        <a:p>
          <a:pPr algn="just" rtl="0"/>
          <a:r>
            <a:rPr lang="ru-RU" sz="2400" b="1" dirty="0" smtClean="0">
              <a:solidFill>
                <a:schemeClr val="tx1"/>
              </a:solidFill>
            </a:rPr>
            <a:t>      </a:t>
          </a:r>
          <a:r>
            <a:rPr lang="ru-RU" sz="2400" b="1" dirty="0" err="1" smtClean="0">
              <a:solidFill>
                <a:schemeClr val="tx1"/>
              </a:solidFill>
            </a:rPr>
            <a:t>Декларація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була</a:t>
          </a:r>
          <a:r>
            <a:rPr lang="ru-RU" sz="2400" b="1" dirty="0" smtClean="0">
              <a:solidFill>
                <a:schemeClr val="tx1"/>
              </a:solidFill>
            </a:rPr>
            <a:t> прямим </a:t>
          </a:r>
          <a:r>
            <a:rPr lang="ru-RU" sz="2400" b="1" dirty="0" err="1" smtClean="0">
              <a:solidFill>
                <a:schemeClr val="tx1"/>
              </a:solidFill>
            </a:rPr>
            <a:t>наслідком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досвіду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Другої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світової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війни</a:t>
          </a:r>
          <a:r>
            <a:rPr lang="ru-RU" sz="2400" b="1" dirty="0" smtClean="0">
              <a:solidFill>
                <a:schemeClr val="tx1"/>
              </a:solidFill>
            </a:rPr>
            <a:t> і </a:t>
          </a:r>
          <a:r>
            <a:rPr lang="ru-RU" sz="2400" b="1" dirty="0" err="1" smtClean="0">
              <a:solidFill>
                <a:schemeClr val="tx1"/>
              </a:solidFill>
            </a:rPr>
            <a:t>вперше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сформулювала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ті</a:t>
          </a:r>
          <a:r>
            <a:rPr lang="ru-RU" sz="2400" b="1" dirty="0" smtClean="0">
              <a:solidFill>
                <a:schemeClr val="tx1"/>
              </a:solidFill>
            </a:rPr>
            <a:t> права, </a:t>
          </a:r>
          <a:r>
            <a:rPr lang="ru-RU" sz="2400" b="1" dirty="0" err="1" smtClean="0">
              <a:solidFill>
                <a:schemeClr val="tx1"/>
              </a:solidFill>
            </a:rPr>
            <a:t>які</a:t>
          </a:r>
          <a:r>
            <a:rPr lang="ru-RU" sz="2400" b="1" dirty="0" smtClean="0">
              <a:solidFill>
                <a:schemeClr val="tx1"/>
              </a:solidFill>
            </a:rPr>
            <a:t> повинна </a:t>
          </a:r>
          <a:r>
            <a:rPr lang="ru-RU" sz="2400" b="1" dirty="0" err="1" smtClean="0">
              <a:solidFill>
                <a:schemeClr val="tx1"/>
              </a:solidFill>
            </a:rPr>
            <a:t>мати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кожна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людина</a:t>
          </a:r>
          <a:r>
            <a:rPr lang="ru-RU" sz="2400" b="1" dirty="0" smtClean="0">
              <a:solidFill>
                <a:schemeClr val="tx1"/>
              </a:solidFill>
            </a:rPr>
            <a:t>. </a:t>
          </a:r>
        </a:p>
        <a:p>
          <a:pPr algn="just" rtl="0"/>
          <a:r>
            <a:rPr lang="ru-RU" sz="2400" b="1" dirty="0" smtClean="0">
              <a:solidFill>
                <a:schemeClr val="tx1"/>
              </a:solidFill>
            </a:rPr>
            <a:t>      </a:t>
          </a:r>
          <a:r>
            <a:rPr lang="ru-RU" sz="2400" b="1" dirty="0" err="1" smtClean="0">
              <a:solidFill>
                <a:schemeClr val="tx1"/>
              </a:solidFill>
            </a:rPr>
            <a:t>Декларація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smtClean="0">
              <a:solidFill>
                <a:schemeClr val="tx1"/>
              </a:solidFill>
            </a:rPr>
            <a:t>мала </a:t>
          </a:r>
          <a:r>
            <a:rPr lang="ru-RU" sz="2400" b="1" dirty="0" err="1" smtClean="0">
              <a:solidFill>
                <a:schemeClr val="tx1"/>
              </a:solidFill>
            </a:rPr>
            <a:t>рекомендаційний</a:t>
          </a:r>
          <a:r>
            <a:rPr lang="ru-RU" sz="2400" b="1" dirty="0" smtClean="0">
              <a:solidFill>
                <a:schemeClr val="tx1"/>
              </a:solidFill>
            </a:rPr>
            <a:t> характер, </a:t>
          </a:r>
          <a:r>
            <a:rPr lang="ru-RU" sz="2400" b="1" dirty="0" err="1" smtClean="0">
              <a:solidFill>
                <a:schemeClr val="tx1"/>
              </a:solidFill>
            </a:rPr>
            <a:t>містила</a:t>
          </a:r>
          <a:r>
            <a:rPr lang="ru-RU" sz="2400" b="1" dirty="0" smtClean="0">
              <a:solidFill>
                <a:schemeClr val="tx1"/>
              </a:solidFill>
            </a:rPr>
            <a:t> 30 статей, </a:t>
          </a:r>
          <a:r>
            <a:rPr lang="ru-RU" sz="2400" b="1" dirty="0" err="1" smtClean="0">
              <a:solidFill>
                <a:schemeClr val="tx1"/>
              </a:solidFill>
            </a:rPr>
            <a:t>зміст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яких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був</a:t>
          </a:r>
          <a:r>
            <a:rPr lang="ru-RU" sz="2400" b="1" dirty="0" smtClean="0">
              <a:solidFill>
                <a:schemeClr val="tx1"/>
              </a:solidFill>
            </a:rPr>
            <a:t> уточнений і </a:t>
          </a:r>
          <a:r>
            <a:rPr lang="ru-RU" sz="2400" b="1" dirty="0" err="1" smtClean="0">
              <a:solidFill>
                <a:schemeClr val="tx1"/>
              </a:solidFill>
            </a:rPr>
            <a:t>розвинутий</a:t>
          </a:r>
          <a:r>
            <a:rPr lang="ru-RU" sz="2400" b="1" dirty="0" smtClean="0">
              <a:solidFill>
                <a:schemeClr val="tx1"/>
              </a:solidFill>
            </a:rPr>
            <a:t> через </a:t>
          </a:r>
          <a:r>
            <a:rPr lang="ru-RU" sz="2400" b="1" dirty="0" err="1" smtClean="0">
              <a:solidFill>
                <a:schemeClr val="tx1"/>
              </a:solidFill>
            </a:rPr>
            <a:t>інституції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міжнародних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угод</a:t>
          </a:r>
          <a:r>
            <a:rPr lang="ru-RU" sz="2100" b="1" dirty="0" smtClean="0"/>
            <a:t>.</a:t>
          </a:r>
          <a:endParaRPr lang="ru-RU" sz="2400" dirty="0">
            <a:solidFill>
              <a:schemeClr val="tx1"/>
            </a:solidFill>
          </a:endParaRPr>
        </a:p>
      </dgm:t>
    </dgm:pt>
    <dgm:pt modelId="{91DEDF5C-9DED-4482-A189-8111A21F38A3}" type="parTrans" cxnId="{260A7F81-70E9-4533-AE1E-ADE711BAAE89}">
      <dgm:prSet/>
      <dgm:spPr/>
      <dgm:t>
        <a:bodyPr/>
        <a:lstStyle/>
        <a:p>
          <a:endParaRPr lang="ru-RU"/>
        </a:p>
      </dgm:t>
    </dgm:pt>
    <dgm:pt modelId="{4137D256-280A-4E84-A229-64510CA85DA2}" type="sibTrans" cxnId="{260A7F81-70E9-4533-AE1E-ADE711BAAE89}">
      <dgm:prSet/>
      <dgm:spPr/>
      <dgm:t>
        <a:bodyPr/>
        <a:lstStyle/>
        <a:p>
          <a:endParaRPr lang="ru-RU"/>
        </a:p>
      </dgm:t>
    </dgm:pt>
    <dgm:pt modelId="{59D045EF-1252-4E48-B3BE-53FDC41228E0}" type="pres">
      <dgm:prSet presAssocID="{9C21F1DC-9369-45C2-AEA4-CA461AD0CA9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EB1B85-418C-4F69-A72F-853209FFF050}" type="pres">
      <dgm:prSet presAssocID="{615EC10F-2D32-4449-9912-F540DA814A8E}" presName="composite" presStyleCnt="0"/>
      <dgm:spPr/>
    </dgm:pt>
    <dgm:pt modelId="{0790A9E2-1804-4041-98CB-07AF449FF208}" type="pres">
      <dgm:prSet presAssocID="{615EC10F-2D32-4449-9912-F540DA814A8E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D8BF913-EBE9-4C2D-8A09-39029E7D439D}" type="pres">
      <dgm:prSet presAssocID="{615EC10F-2D32-4449-9912-F540DA814A8E}" presName="txShp" presStyleLbl="node1" presStyleIdx="0" presStyleCnt="1" custScaleX="150376" custScaleY="224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C7D7E8-3791-4CE0-98E7-5278774AF1A0}" type="presOf" srcId="{9C21F1DC-9369-45C2-AEA4-CA461AD0CA9E}" destId="{59D045EF-1252-4E48-B3BE-53FDC41228E0}" srcOrd="0" destOrd="0" presId="urn:microsoft.com/office/officeart/2005/8/layout/vList3#1"/>
    <dgm:cxn modelId="{260A7F81-70E9-4533-AE1E-ADE711BAAE89}" srcId="{9C21F1DC-9369-45C2-AEA4-CA461AD0CA9E}" destId="{615EC10F-2D32-4449-9912-F540DA814A8E}" srcOrd="0" destOrd="0" parTransId="{91DEDF5C-9DED-4482-A189-8111A21F38A3}" sibTransId="{4137D256-280A-4E84-A229-64510CA85DA2}"/>
    <dgm:cxn modelId="{C1F5F004-3391-4FEA-B00E-CBA903A1DD61}" type="presOf" srcId="{615EC10F-2D32-4449-9912-F540DA814A8E}" destId="{BD8BF913-EBE9-4C2D-8A09-39029E7D439D}" srcOrd="0" destOrd="0" presId="urn:microsoft.com/office/officeart/2005/8/layout/vList3#1"/>
    <dgm:cxn modelId="{D111F51D-0D11-42DD-91C1-2DF8EE0DF5AB}" type="presParOf" srcId="{59D045EF-1252-4E48-B3BE-53FDC41228E0}" destId="{E8EB1B85-418C-4F69-A72F-853209FFF050}" srcOrd="0" destOrd="0" presId="urn:microsoft.com/office/officeart/2005/8/layout/vList3#1"/>
    <dgm:cxn modelId="{D22D5213-9F7E-4F7B-B440-8784A4B0665B}" type="presParOf" srcId="{E8EB1B85-418C-4F69-A72F-853209FFF050}" destId="{0790A9E2-1804-4041-98CB-07AF449FF208}" srcOrd="0" destOrd="0" presId="urn:microsoft.com/office/officeart/2005/8/layout/vList3#1"/>
    <dgm:cxn modelId="{653A847B-9723-49F3-87D4-478FEA8BF0E8}" type="presParOf" srcId="{E8EB1B85-418C-4F69-A72F-853209FFF050}" destId="{BD8BF913-EBE9-4C2D-8A09-39029E7D439D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A7AC5-10CC-4635-83AE-4A3FA4880BC1}">
      <dsp:nvSpPr>
        <dsp:cNvPr id="0" name=""/>
        <dsp:cNvSpPr/>
      </dsp:nvSpPr>
      <dsp:spPr>
        <a:xfrm>
          <a:off x="-5699197" y="-872376"/>
          <a:ext cx="6785312" cy="6785312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984FB7-E406-4EF9-AB2C-3654EE338979}">
      <dsp:nvSpPr>
        <dsp:cNvPr id="0" name=""/>
        <dsp:cNvSpPr/>
      </dsp:nvSpPr>
      <dsp:spPr>
        <a:xfrm>
          <a:off x="474778" y="314934"/>
          <a:ext cx="6727419" cy="63027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Права людини гарантовані на міжнародному рівні</a:t>
          </a:r>
          <a:endParaRPr lang="uk-UA" sz="2000" kern="12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474778" y="314934"/>
        <a:ext cx="6727419" cy="630271"/>
      </dsp:txXfrm>
    </dsp:sp>
    <dsp:sp modelId="{44B499D8-B157-48D5-A3B9-75B43FB20044}">
      <dsp:nvSpPr>
        <dsp:cNvPr id="0" name=""/>
        <dsp:cNvSpPr/>
      </dsp:nvSpPr>
      <dsp:spPr>
        <a:xfrm>
          <a:off x="80858" y="236150"/>
          <a:ext cx="787839" cy="787839"/>
        </a:xfrm>
        <a:prstGeom prst="ellipse">
          <a:avLst/>
        </a:prstGeom>
        <a:solidFill>
          <a:schemeClr val="accent2"/>
        </a:solidFill>
        <a:ln w="9525" cap="flat" cmpd="sng" algn="ctr">
          <a:solidFill>
            <a:schemeClr val="accent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6A517-5341-4719-8615-5813889B05D0}">
      <dsp:nvSpPr>
        <dsp:cNvPr id="0" name=""/>
        <dsp:cNvSpPr/>
      </dsp:nvSpPr>
      <dsp:spPr>
        <a:xfrm>
          <a:off x="926412" y="1260039"/>
          <a:ext cx="6275785" cy="63027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Захищені законом та орієнтовані на людську гідність</a:t>
          </a:r>
          <a:endParaRPr lang="uk-UA" sz="2000" kern="12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926412" y="1260039"/>
        <a:ext cx="6275785" cy="630271"/>
      </dsp:txXfrm>
    </dsp:sp>
    <dsp:sp modelId="{AC3DE558-F897-4834-AC29-158B0120CEDA}">
      <dsp:nvSpPr>
        <dsp:cNvPr id="0" name=""/>
        <dsp:cNvSpPr/>
      </dsp:nvSpPr>
      <dsp:spPr>
        <a:xfrm>
          <a:off x="532492" y="1181255"/>
          <a:ext cx="787839" cy="787839"/>
        </a:xfrm>
        <a:prstGeom prst="ellipse">
          <a:avLst/>
        </a:prstGeom>
        <a:solidFill>
          <a:schemeClr val="accent3"/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  <a:bevelB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804F88-A811-4C65-AD22-F543909183F3}">
      <dsp:nvSpPr>
        <dsp:cNvPr id="0" name=""/>
        <dsp:cNvSpPr/>
      </dsp:nvSpPr>
      <dsp:spPr>
        <a:xfrm>
          <a:off x="1065027" y="2205144"/>
          <a:ext cx="6137169" cy="63027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Права людини захищають як і окрему особистість, так і цілі групи людей</a:t>
          </a:r>
          <a:endParaRPr lang="uk-UA" sz="2000" kern="12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1065027" y="2205144"/>
        <a:ext cx="6137169" cy="630271"/>
      </dsp:txXfrm>
    </dsp:sp>
    <dsp:sp modelId="{AF230E03-B3DF-44CE-985D-D89675406EF5}">
      <dsp:nvSpPr>
        <dsp:cNvPr id="0" name=""/>
        <dsp:cNvSpPr/>
      </dsp:nvSpPr>
      <dsp:spPr>
        <a:xfrm>
          <a:off x="671108" y="2126360"/>
          <a:ext cx="787839" cy="787839"/>
        </a:xfrm>
        <a:prstGeom prst="ellipse">
          <a:avLst/>
        </a:prstGeom>
        <a:solidFill>
          <a:schemeClr val="accent4"/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E5EEAF-6B61-479E-BE9B-35B3AD663C60}">
      <dsp:nvSpPr>
        <dsp:cNvPr id="0" name=""/>
        <dsp:cNvSpPr/>
      </dsp:nvSpPr>
      <dsp:spPr>
        <a:xfrm>
          <a:off x="926412" y="3150249"/>
          <a:ext cx="6275785" cy="63027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Права людини не можна ні у кого відняти</a:t>
          </a:r>
          <a:endParaRPr lang="uk-UA" sz="2000" kern="12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926412" y="3150249"/>
        <a:ext cx="6275785" cy="630271"/>
      </dsp:txXfrm>
    </dsp:sp>
    <dsp:sp modelId="{9113E692-BE64-403C-9927-C9AE522FC240}">
      <dsp:nvSpPr>
        <dsp:cNvPr id="0" name=""/>
        <dsp:cNvSpPr/>
      </dsp:nvSpPr>
      <dsp:spPr>
        <a:xfrm>
          <a:off x="532492" y="3071465"/>
          <a:ext cx="787839" cy="787839"/>
        </a:xfrm>
        <a:prstGeom prst="ellipse">
          <a:avLst/>
        </a:prstGeom>
        <a:solidFill>
          <a:schemeClr val="accent5"/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D4C318-5493-47A6-A473-843E39E1C11A}">
      <dsp:nvSpPr>
        <dsp:cNvPr id="0" name=""/>
        <dsp:cNvSpPr/>
      </dsp:nvSpPr>
      <dsp:spPr>
        <a:xfrm>
          <a:off x="474778" y="4095354"/>
          <a:ext cx="6727419" cy="63027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rPr>
            <a:t>Права людини рівні, взаємозалежні та універсальні.</a:t>
          </a:r>
          <a:endParaRPr lang="uk-UA" sz="2000" kern="1200" noProof="0" dirty="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sp:txBody>
      <dsp:txXfrm>
        <a:off x="474778" y="4095354"/>
        <a:ext cx="6727419" cy="630271"/>
      </dsp:txXfrm>
    </dsp:sp>
    <dsp:sp modelId="{D3A26C47-4645-4490-9700-BAB3CCE9E37E}">
      <dsp:nvSpPr>
        <dsp:cNvPr id="0" name=""/>
        <dsp:cNvSpPr/>
      </dsp:nvSpPr>
      <dsp:spPr>
        <a:xfrm>
          <a:off x="80858" y="4016570"/>
          <a:ext cx="787839" cy="787839"/>
        </a:xfrm>
        <a:prstGeom prst="ellipse">
          <a:avLst/>
        </a:prstGeom>
        <a:solidFill>
          <a:schemeClr val="accent6"/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BF913-EBE9-4C2D-8A09-39029E7D439D}">
      <dsp:nvSpPr>
        <dsp:cNvPr id="0" name=""/>
        <dsp:cNvSpPr/>
      </dsp:nvSpPr>
      <dsp:spPr>
        <a:xfrm rot="10800000">
          <a:off x="-1" y="3071"/>
          <a:ext cx="8640963" cy="59705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026" tIns="102870" rIns="192024" bIns="102870" numCol="1" spcCol="1270" anchor="ctr" anchorCtr="0">
          <a:noAutofit/>
        </a:bodyPr>
        <a:lstStyle/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    «</a:t>
          </a:r>
          <a:r>
            <a:rPr lang="ru-RU" sz="2400" b="1" kern="1200" dirty="0" err="1" smtClean="0">
              <a:solidFill>
                <a:schemeClr val="tx1"/>
              </a:solidFill>
            </a:rPr>
            <a:t>Загальна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декларація</a:t>
          </a:r>
          <a:r>
            <a:rPr lang="ru-RU" sz="2400" b="1" kern="1200" dirty="0" smtClean="0">
              <a:solidFill>
                <a:schemeClr val="tx1"/>
              </a:solidFill>
            </a:rPr>
            <a:t> прав </a:t>
          </a:r>
          <a:r>
            <a:rPr lang="ru-RU" sz="2400" b="1" kern="1200" dirty="0" err="1" smtClean="0">
              <a:solidFill>
                <a:schemeClr val="tx1"/>
              </a:solidFill>
            </a:rPr>
            <a:t>людини</a:t>
          </a:r>
          <a:r>
            <a:rPr lang="ru-RU" sz="2400" b="1" kern="1200" dirty="0" smtClean="0">
              <a:solidFill>
                <a:schemeClr val="tx1"/>
              </a:solidFill>
            </a:rPr>
            <a:t>» </a:t>
          </a:r>
          <a:r>
            <a:rPr lang="ru-RU" sz="2400" b="1" kern="1200" dirty="0" err="1" smtClean="0">
              <a:solidFill>
                <a:schemeClr val="tx1"/>
              </a:solidFill>
            </a:rPr>
            <a:t>була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прийнята</a:t>
          </a:r>
          <a:r>
            <a:rPr lang="ru-RU" sz="2400" b="1" kern="1200" dirty="0" smtClean="0">
              <a:solidFill>
                <a:schemeClr val="tx1"/>
              </a:solidFill>
            </a:rPr>
            <a:t> Генеральною </a:t>
          </a:r>
          <a:r>
            <a:rPr lang="ru-RU" sz="2400" b="1" kern="1200" dirty="0" err="1" smtClean="0">
              <a:solidFill>
                <a:schemeClr val="tx1"/>
              </a:solidFill>
            </a:rPr>
            <a:t>Асамблеєю</a:t>
          </a:r>
          <a:r>
            <a:rPr lang="ru-RU" sz="2400" b="1" kern="1200" dirty="0" smtClean="0">
              <a:solidFill>
                <a:schemeClr val="tx1"/>
              </a:solidFill>
            </a:rPr>
            <a:t> ООН 10 </a:t>
          </a:r>
          <a:r>
            <a:rPr lang="ru-RU" sz="2400" b="1" kern="1200" dirty="0" err="1" smtClean="0">
              <a:solidFill>
                <a:schemeClr val="tx1"/>
              </a:solidFill>
            </a:rPr>
            <a:t>грудня</a:t>
          </a:r>
          <a:r>
            <a:rPr lang="ru-RU" sz="2400" b="1" kern="1200" dirty="0" smtClean="0">
              <a:solidFill>
                <a:schemeClr val="tx1"/>
              </a:solidFill>
            </a:rPr>
            <a:t> 1948 р. в </a:t>
          </a:r>
          <a:r>
            <a:rPr lang="ru-RU" sz="2400" b="1" kern="1200" dirty="0" err="1" smtClean="0">
              <a:solidFill>
                <a:schemeClr val="tx1"/>
              </a:solidFill>
            </a:rPr>
            <a:t>паризькому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палаці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Шайо</a:t>
          </a:r>
          <a:r>
            <a:rPr lang="ru-RU" sz="2400" b="1" kern="1200" dirty="0" smtClean="0">
              <a:solidFill>
                <a:schemeClr val="tx1"/>
              </a:solidFill>
            </a:rPr>
            <a:t>. </a:t>
          </a:r>
          <a:r>
            <a:rPr lang="ru-RU" sz="2400" b="1" kern="1200" dirty="0" err="1" smtClean="0">
              <a:solidFill>
                <a:schemeClr val="tx1"/>
              </a:solidFill>
            </a:rPr>
            <a:t>Її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перекладено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принаймні</a:t>
          </a:r>
          <a:r>
            <a:rPr lang="ru-RU" sz="2400" b="1" kern="1200" dirty="0" smtClean="0">
              <a:solidFill>
                <a:schemeClr val="tx1"/>
              </a:solidFill>
            </a:rPr>
            <a:t> 375 </a:t>
          </a:r>
          <a:r>
            <a:rPr lang="ru-RU" sz="2400" b="1" kern="1200" dirty="0" err="1" smtClean="0">
              <a:solidFill>
                <a:schemeClr val="tx1"/>
              </a:solidFill>
            </a:rPr>
            <a:t>мовами</a:t>
          </a:r>
          <a:r>
            <a:rPr lang="ru-RU" sz="2400" b="1" kern="1200" dirty="0" smtClean="0">
              <a:solidFill>
                <a:schemeClr val="tx1"/>
              </a:solidFill>
            </a:rPr>
            <a:t> й </a:t>
          </a:r>
          <a:r>
            <a:rPr lang="ru-RU" sz="2400" b="1" kern="1200" dirty="0" err="1" smtClean="0">
              <a:solidFill>
                <a:schemeClr val="tx1"/>
              </a:solidFill>
            </a:rPr>
            <a:t>діалектами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мов</a:t>
          </a:r>
          <a:r>
            <a:rPr lang="ru-RU" sz="2400" b="1" kern="1200" dirty="0" smtClean="0">
              <a:solidFill>
                <a:schemeClr val="tx1"/>
              </a:solidFill>
            </a:rPr>
            <a:t>. </a:t>
          </a:r>
        </a:p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      </a:t>
          </a:r>
          <a:r>
            <a:rPr lang="ru-RU" sz="2400" b="1" kern="1200" dirty="0" err="1" smtClean="0">
              <a:solidFill>
                <a:schemeClr val="tx1"/>
              </a:solidFill>
            </a:rPr>
            <a:t>Декларація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була</a:t>
          </a:r>
          <a:r>
            <a:rPr lang="ru-RU" sz="2400" b="1" kern="1200" dirty="0" smtClean="0">
              <a:solidFill>
                <a:schemeClr val="tx1"/>
              </a:solidFill>
            </a:rPr>
            <a:t> прямим </a:t>
          </a:r>
          <a:r>
            <a:rPr lang="ru-RU" sz="2400" b="1" kern="1200" dirty="0" err="1" smtClean="0">
              <a:solidFill>
                <a:schemeClr val="tx1"/>
              </a:solidFill>
            </a:rPr>
            <a:t>наслідком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досвіду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Другої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світової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війни</a:t>
          </a:r>
          <a:r>
            <a:rPr lang="ru-RU" sz="2400" b="1" kern="1200" dirty="0" smtClean="0">
              <a:solidFill>
                <a:schemeClr val="tx1"/>
              </a:solidFill>
            </a:rPr>
            <a:t> і </a:t>
          </a:r>
          <a:r>
            <a:rPr lang="ru-RU" sz="2400" b="1" kern="1200" dirty="0" err="1" smtClean="0">
              <a:solidFill>
                <a:schemeClr val="tx1"/>
              </a:solidFill>
            </a:rPr>
            <a:t>вперше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сформулювала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ті</a:t>
          </a:r>
          <a:r>
            <a:rPr lang="ru-RU" sz="2400" b="1" kern="1200" dirty="0" smtClean="0">
              <a:solidFill>
                <a:schemeClr val="tx1"/>
              </a:solidFill>
            </a:rPr>
            <a:t> права, </a:t>
          </a:r>
          <a:r>
            <a:rPr lang="ru-RU" sz="2400" b="1" kern="1200" dirty="0" err="1" smtClean="0">
              <a:solidFill>
                <a:schemeClr val="tx1"/>
              </a:solidFill>
            </a:rPr>
            <a:t>які</a:t>
          </a:r>
          <a:r>
            <a:rPr lang="ru-RU" sz="2400" b="1" kern="1200" dirty="0" smtClean="0">
              <a:solidFill>
                <a:schemeClr val="tx1"/>
              </a:solidFill>
            </a:rPr>
            <a:t> повинна </a:t>
          </a:r>
          <a:r>
            <a:rPr lang="ru-RU" sz="2400" b="1" kern="1200" dirty="0" err="1" smtClean="0">
              <a:solidFill>
                <a:schemeClr val="tx1"/>
              </a:solidFill>
            </a:rPr>
            <a:t>мати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кожна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людина</a:t>
          </a:r>
          <a:r>
            <a:rPr lang="ru-RU" sz="2400" b="1" kern="1200" dirty="0" smtClean="0">
              <a:solidFill>
                <a:schemeClr val="tx1"/>
              </a:solidFill>
            </a:rPr>
            <a:t>. </a:t>
          </a:r>
        </a:p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      </a:t>
          </a:r>
          <a:r>
            <a:rPr lang="ru-RU" sz="2400" b="1" kern="1200" dirty="0" err="1" smtClean="0">
              <a:solidFill>
                <a:schemeClr val="tx1"/>
              </a:solidFill>
            </a:rPr>
            <a:t>Декларація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smtClean="0">
              <a:solidFill>
                <a:schemeClr val="tx1"/>
              </a:solidFill>
            </a:rPr>
            <a:t>мала </a:t>
          </a:r>
          <a:r>
            <a:rPr lang="ru-RU" sz="2400" b="1" kern="1200" dirty="0" err="1" smtClean="0">
              <a:solidFill>
                <a:schemeClr val="tx1"/>
              </a:solidFill>
            </a:rPr>
            <a:t>рекомендаційний</a:t>
          </a:r>
          <a:r>
            <a:rPr lang="ru-RU" sz="2400" b="1" kern="1200" dirty="0" smtClean="0">
              <a:solidFill>
                <a:schemeClr val="tx1"/>
              </a:solidFill>
            </a:rPr>
            <a:t> характер, </a:t>
          </a:r>
          <a:r>
            <a:rPr lang="ru-RU" sz="2400" b="1" kern="1200" dirty="0" err="1" smtClean="0">
              <a:solidFill>
                <a:schemeClr val="tx1"/>
              </a:solidFill>
            </a:rPr>
            <a:t>містила</a:t>
          </a:r>
          <a:r>
            <a:rPr lang="ru-RU" sz="2400" b="1" kern="1200" dirty="0" smtClean="0">
              <a:solidFill>
                <a:schemeClr val="tx1"/>
              </a:solidFill>
            </a:rPr>
            <a:t> 30 статей, </a:t>
          </a:r>
          <a:r>
            <a:rPr lang="ru-RU" sz="2400" b="1" kern="1200" dirty="0" err="1" smtClean="0">
              <a:solidFill>
                <a:schemeClr val="tx1"/>
              </a:solidFill>
            </a:rPr>
            <a:t>зміст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яких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був</a:t>
          </a:r>
          <a:r>
            <a:rPr lang="ru-RU" sz="2400" b="1" kern="1200" dirty="0" smtClean="0">
              <a:solidFill>
                <a:schemeClr val="tx1"/>
              </a:solidFill>
            </a:rPr>
            <a:t> уточнений і </a:t>
          </a:r>
          <a:r>
            <a:rPr lang="ru-RU" sz="2400" b="1" kern="1200" dirty="0" err="1" smtClean="0">
              <a:solidFill>
                <a:schemeClr val="tx1"/>
              </a:solidFill>
            </a:rPr>
            <a:t>розвинутий</a:t>
          </a:r>
          <a:r>
            <a:rPr lang="ru-RU" sz="2400" b="1" kern="1200" dirty="0" smtClean="0">
              <a:solidFill>
                <a:schemeClr val="tx1"/>
              </a:solidFill>
            </a:rPr>
            <a:t> через </a:t>
          </a:r>
          <a:r>
            <a:rPr lang="ru-RU" sz="2400" b="1" kern="1200" dirty="0" err="1" smtClean="0">
              <a:solidFill>
                <a:schemeClr val="tx1"/>
              </a:solidFill>
            </a:rPr>
            <a:t>інституції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міжнародних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угод</a:t>
          </a:r>
          <a:r>
            <a:rPr lang="ru-RU" sz="2100" b="1" kern="1200" dirty="0" smtClean="0"/>
            <a:t>.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1492629" y="3071"/>
        <a:ext cx="7148333" cy="5970520"/>
      </dsp:txXfrm>
    </dsp:sp>
    <dsp:sp modelId="{0790A9E2-1804-4041-98CB-07AF449FF208}">
      <dsp:nvSpPr>
        <dsp:cNvPr id="0" name=""/>
        <dsp:cNvSpPr/>
      </dsp:nvSpPr>
      <dsp:spPr>
        <a:xfrm>
          <a:off x="117315" y="1658286"/>
          <a:ext cx="2660090" cy="26600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4482CDE-2B45-497A-9E32-10A635CB90BA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74B985A-E9AB-45D2-81FF-AA03DC6D0B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6632"/>
            <a:ext cx="6177690" cy="609329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8177" y="4508062"/>
            <a:ext cx="4729070" cy="2038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60000"/>
              </a:lnSpc>
            </a:pPr>
            <a:r>
              <a:rPr lang="uk-UA" sz="10000" b="1" dirty="0" smtClean="0">
                <a:solidFill>
                  <a:srgbClr val="FF0066"/>
                </a:solidFill>
                <a:latin typeface="Consolas" panose="020B0609020204030204" pitchFamily="49" charset="0"/>
              </a:rPr>
              <a:t>ПРАВА ЛЮДИНИ</a:t>
            </a:r>
            <a:endParaRPr lang="ru-RU" sz="10000" b="1" dirty="0">
              <a:solidFill>
                <a:srgbClr val="FF0066"/>
              </a:solidFill>
              <a:latin typeface="Consolas" panose="020B0609020204030204" pitchFamily="49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5288" y="404664"/>
            <a:ext cx="4094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solidFill>
                  <a:srgbClr val="5D8A3E"/>
                </a:solidFill>
                <a:latin typeface="Franklin Gothic Demi Cond" panose="020B0706030402020204" pitchFamily="34" charset="0"/>
              </a:rPr>
              <a:t>ВИВЧАТИ</a:t>
            </a:r>
            <a:endParaRPr lang="ru-RU" sz="5400" b="1" dirty="0" smtClean="0">
              <a:solidFill>
                <a:srgbClr val="5D8A3E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35288" y="1124744"/>
            <a:ext cx="277255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4500" dirty="0" smtClean="0">
                <a:solidFill>
                  <a:schemeClr val="accent2"/>
                </a:solidFill>
                <a:latin typeface="Franklin Gothic Demi Cond" panose="020B0706030402020204" pitchFamily="34" charset="0"/>
              </a:rPr>
              <a:t>ПРИЙМАТИ</a:t>
            </a:r>
            <a:endParaRPr lang="uk-UA" sz="4500" dirty="0">
              <a:solidFill>
                <a:schemeClr val="accent2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5288" y="1700808"/>
            <a:ext cx="38046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3500" b="1" dirty="0" smtClean="0">
                <a:solidFill>
                  <a:srgbClr val="9900CC"/>
                </a:solidFill>
                <a:latin typeface="Franklin Gothic Demi Cond" panose="020B0706030402020204" pitchFamily="34" charset="0"/>
              </a:rPr>
              <a:t>ВІДСТОЮВАТИ</a:t>
            </a:r>
          </a:p>
        </p:txBody>
      </p:sp>
    </p:spTree>
    <p:extLst>
      <p:ext uri="{BB962C8B-B14F-4D97-AF65-F5344CB8AC3E}">
        <p14:creationId xmlns:p14="http://schemas.microsoft.com/office/powerpoint/2010/main" val="70618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Объект 2"/>
          <p:cNvSpPr>
            <a:spLocks noGrp="1"/>
          </p:cNvSpPr>
          <p:nvPr>
            <p:ph idx="4294967295"/>
          </p:nvPr>
        </p:nvSpPr>
        <p:spPr>
          <a:xfrm>
            <a:off x="323528" y="617539"/>
            <a:ext cx="8352928" cy="5691781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err="1" smtClean="0"/>
              <a:t>Україна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ратифікувала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ці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акти</a:t>
            </a:r>
            <a:r>
              <a:rPr lang="ru-RU" sz="2400" b="1" dirty="0" smtClean="0"/>
              <a:t> 1973 р. </a:t>
            </a:r>
          </a:p>
          <a:p>
            <a:pPr algn="just"/>
            <a:r>
              <a:rPr lang="ru-RU" sz="2400" b="1" dirty="0" err="1" smtClean="0"/>
              <a:t>Понад</a:t>
            </a:r>
            <a:r>
              <a:rPr lang="ru-RU" sz="2400" b="1" dirty="0" smtClean="0"/>
              <a:t> сто </a:t>
            </a:r>
            <a:r>
              <a:rPr lang="ru-RU" sz="2400" b="1" dirty="0" err="1" smtClean="0"/>
              <a:t>країн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світу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також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ратифікували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ці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акти</a:t>
            </a:r>
            <a:r>
              <a:rPr lang="ru-RU" sz="2400" b="1" dirty="0" smtClean="0"/>
              <a:t>. </a:t>
            </a:r>
            <a:r>
              <a:rPr lang="ru-RU" sz="2400" b="1" dirty="0" smtClean="0"/>
              <a:t>Тим самим </a:t>
            </a:r>
            <a:r>
              <a:rPr lang="ru-RU" sz="2400" b="1" dirty="0" smtClean="0"/>
              <a:t>вони </a:t>
            </a:r>
            <a:r>
              <a:rPr lang="ru-RU" sz="2400" b="1" dirty="0" err="1" smtClean="0"/>
              <a:t>зобов'язалися</a:t>
            </a:r>
            <a:r>
              <a:rPr lang="ru-RU" sz="2400" b="1" dirty="0" smtClean="0"/>
              <a:t> привести </a:t>
            </a:r>
            <a:r>
              <a:rPr lang="ru-RU" sz="2400" b="1" dirty="0" err="1" smtClean="0"/>
              <a:t>своє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національне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законо-давство</a:t>
            </a:r>
            <a:r>
              <a:rPr lang="ru-RU" sz="2400" b="1" dirty="0" smtClean="0"/>
              <a:t> </a:t>
            </a:r>
            <a:r>
              <a:rPr lang="ru-RU" sz="2400" b="1" dirty="0" smtClean="0"/>
              <a:t>у </a:t>
            </a:r>
            <a:r>
              <a:rPr lang="ru-RU" sz="2400" b="1" dirty="0" err="1" smtClean="0"/>
              <a:t>відповідність</a:t>
            </a:r>
            <a:r>
              <a:rPr lang="ru-RU" sz="2400" b="1" dirty="0" smtClean="0"/>
              <a:t> до </a:t>
            </a:r>
            <a:r>
              <a:rPr lang="ru-RU" sz="2400" b="1" dirty="0" err="1" smtClean="0"/>
              <a:t>прописаних</a:t>
            </a:r>
            <a:r>
              <a:rPr lang="ru-RU" sz="2400" b="1" dirty="0" smtClean="0"/>
              <a:t> у пактах </a:t>
            </a:r>
            <a:r>
              <a:rPr lang="ru-RU" sz="2400" b="1" dirty="0" err="1" smtClean="0"/>
              <a:t>вимог</a:t>
            </a:r>
            <a:r>
              <a:rPr lang="ru-RU" sz="2400" b="1" dirty="0" smtClean="0"/>
              <a:t>. </a:t>
            </a:r>
          </a:p>
          <a:p>
            <a:pPr algn="just"/>
            <a:r>
              <a:rPr lang="ru-RU" sz="2400" b="1" dirty="0" err="1" smtClean="0"/>
              <a:t>Міжнародно-правові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акти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отримали</a:t>
            </a:r>
            <a:r>
              <a:rPr lang="ru-RU" sz="2400" b="1" dirty="0" smtClean="0"/>
              <a:t> верховенство над </a:t>
            </a:r>
            <a:r>
              <a:rPr lang="ru-RU" sz="2400" b="1" dirty="0" err="1" smtClean="0"/>
              <a:t>внутрішнім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законодавством</a:t>
            </a:r>
            <a:r>
              <a:rPr lang="ru-RU" sz="2400" b="1" dirty="0" smtClean="0"/>
              <a:t>. А </a:t>
            </a:r>
            <a:r>
              <a:rPr lang="ru-RU" sz="2400" b="1" dirty="0" err="1" smtClean="0"/>
              <a:t>це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надало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можливість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громадянину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чиї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політичні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чи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громадянські</a:t>
            </a:r>
            <a:r>
              <a:rPr lang="ru-RU" sz="2400" b="1" dirty="0" smtClean="0"/>
              <a:t> права </a:t>
            </a:r>
            <a:r>
              <a:rPr lang="ru-RU" sz="2400" b="1" dirty="0" err="1" smtClean="0"/>
              <a:t>порушені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звернутися</a:t>
            </a:r>
            <a:r>
              <a:rPr lang="ru-RU" sz="2400" b="1" dirty="0" smtClean="0"/>
              <a:t> за </a:t>
            </a:r>
            <a:r>
              <a:rPr lang="ru-RU" sz="2400" b="1" dirty="0" err="1" smtClean="0"/>
              <a:t>захистом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безпосередньо</a:t>
            </a:r>
            <a:r>
              <a:rPr lang="ru-RU" sz="2400" b="1" dirty="0" smtClean="0"/>
              <a:t> до </a:t>
            </a:r>
            <a:r>
              <a:rPr lang="ru-RU" sz="2400" b="1" dirty="0" err="1" smtClean="0"/>
              <a:t>Комітету</a:t>
            </a:r>
            <a:r>
              <a:rPr lang="ru-RU" sz="2400" b="1" dirty="0" smtClean="0"/>
              <a:t> з прав </a:t>
            </a:r>
            <a:r>
              <a:rPr lang="ru-RU" sz="2400" b="1" dirty="0" err="1" smtClean="0"/>
              <a:t>людини</a:t>
            </a:r>
            <a:r>
              <a:rPr lang="ru-RU" sz="2400" b="1" dirty="0" smtClean="0"/>
              <a:t> при ООН, </a:t>
            </a:r>
            <a:r>
              <a:rPr lang="ru-RU" sz="2400" b="1" dirty="0" err="1" smtClean="0"/>
              <a:t>якщо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він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вичерпав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можливості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захисту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надані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національним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законодавством</a:t>
            </a:r>
            <a:r>
              <a:rPr lang="ru-RU" sz="2400" b="1" dirty="0" smtClean="0"/>
              <a:t>.</a:t>
            </a:r>
          </a:p>
          <a:p>
            <a:pPr algn="just"/>
            <a:r>
              <a:rPr lang="ru-RU" sz="2400" b="1" dirty="0" smtClean="0"/>
              <a:t> </a:t>
            </a:r>
            <a:r>
              <a:rPr lang="ru-RU" sz="2400" b="1" dirty="0" err="1" smtClean="0"/>
              <a:t>Якщо</a:t>
            </a:r>
            <a:r>
              <a:rPr lang="ru-RU" sz="2400" b="1" dirty="0" smtClean="0"/>
              <a:t> ж </a:t>
            </a:r>
            <a:r>
              <a:rPr lang="ru-RU" sz="2400" b="1" dirty="0" err="1" smtClean="0"/>
              <a:t>певне</a:t>
            </a:r>
            <a:r>
              <a:rPr lang="ru-RU" sz="2400" b="1" dirty="0" smtClean="0"/>
              <a:t> право </a:t>
            </a:r>
            <a:r>
              <a:rPr lang="ru-RU" sz="2400" b="1" dirty="0" err="1" smtClean="0"/>
              <a:t>людини</a:t>
            </a:r>
            <a:r>
              <a:rPr lang="ru-RU" sz="2400" b="1" dirty="0" smtClean="0"/>
              <a:t> не </a:t>
            </a:r>
            <a:r>
              <a:rPr lang="ru-RU" sz="2400" b="1" dirty="0" err="1" smtClean="0"/>
              <a:t>отримало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конституційного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закріплення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</a:t>
            </a:r>
            <a:r>
              <a:rPr lang="ru-RU" sz="2400" b="1" dirty="0" smtClean="0"/>
              <a:t> боку </a:t>
            </a:r>
            <a:r>
              <a:rPr lang="ru-RU" sz="2400" b="1" dirty="0" err="1" smtClean="0"/>
              <a:t>держави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воно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визнається</a:t>
            </a:r>
            <a:r>
              <a:rPr lang="ru-RU" sz="2400" b="1" dirty="0" smtClean="0"/>
              <a:t> таким на </a:t>
            </a:r>
            <a:r>
              <a:rPr lang="ru-RU" sz="2400" b="1" dirty="0" err="1" smtClean="0"/>
              <a:t>основі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міжнародних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актів</a:t>
            </a:r>
            <a:r>
              <a:rPr lang="ru-RU" sz="2400" b="1" dirty="0" smtClean="0"/>
              <a:t>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6632"/>
            <a:ext cx="6177690" cy="609329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8177" y="4508062"/>
            <a:ext cx="4729070" cy="2038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60000"/>
              </a:lnSpc>
            </a:pPr>
            <a:r>
              <a:rPr lang="uk-UA" sz="10000" b="1" dirty="0" smtClean="0">
                <a:solidFill>
                  <a:srgbClr val="FF0066"/>
                </a:solidFill>
                <a:latin typeface="Consolas" panose="020B0609020204030204" pitchFamily="49" charset="0"/>
              </a:rPr>
              <a:t>ПРАВА ЛЮДИНИ</a:t>
            </a:r>
            <a:endParaRPr lang="ru-RU" sz="10000" b="1" dirty="0">
              <a:solidFill>
                <a:srgbClr val="FF0066"/>
              </a:solidFill>
              <a:latin typeface="Consolas" panose="020B0609020204030204" pitchFamily="49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5288" y="404664"/>
            <a:ext cx="4094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solidFill>
                  <a:srgbClr val="5D8A3E"/>
                </a:solidFill>
                <a:latin typeface="Franklin Gothic Demi Cond" panose="020B0706030402020204" pitchFamily="34" charset="0"/>
              </a:rPr>
              <a:t>ВИВЧАТИ</a:t>
            </a:r>
            <a:endParaRPr lang="ru-RU" sz="5400" b="1" dirty="0" smtClean="0">
              <a:solidFill>
                <a:srgbClr val="5D8A3E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35288" y="1124744"/>
            <a:ext cx="277255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4500" dirty="0" smtClean="0">
                <a:solidFill>
                  <a:schemeClr val="accent2"/>
                </a:solidFill>
                <a:latin typeface="Franklin Gothic Demi Cond" panose="020B0706030402020204" pitchFamily="34" charset="0"/>
              </a:rPr>
              <a:t>ПРИЙМАТИ</a:t>
            </a:r>
            <a:endParaRPr lang="uk-UA" sz="4500" dirty="0">
              <a:solidFill>
                <a:schemeClr val="accent2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5288" y="1700808"/>
            <a:ext cx="4020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4000" b="1" dirty="0" smtClean="0">
                <a:solidFill>
                  <a:srgbClr val="9900CC"/>
                </a:solidFill>
                <a:latin typeface="Franklin Gothic Demi Cond" panose="020B0706030402020204" pitchFamily="34" charset="0"/>
              </a:rPr>
              <a:t>ВІДСТОЮВАТИ</a:t>
            </a:r>
          </a:p>
        </p:txBody>
      </p:sp>
    </p:spTree>
    <p:extLst>
      <p:ext uri="{BB962C8B-B14F-4D97-AF65-F5344CB8AC3E}">
        <p14:creationId xmlns:p14="http://schemas.microsoft.com/office/powerpoint/2010/main" val="187396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27109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chemeClr val="accent3">
                    <a:lumMod val="75000"/>
                  </a:schemeClr>
                </a:solidFill>
              </a:rPr>
              <a:t>Література, яка знаходиться у фонді бібліотеки </a:t>
            </a:r>
            <a:r>
              <a:rPr lang="uk-UA" sz="3200" b="1" i="1" dirty="0" err="1">
                <a:solidFill>
                  <a:schemeClr val="accent3">
                    <a:lumMod val="75000"/>
                  </a:schemeClr>
                </a:solidFill>
              </a:rPr>
              <a:t>Новокаховського</a:t>
            </a:r>
            <a:r>
              <a:rPr lang="uk-UA" sz="3200" b="1" i="1" dirty="0">
                <a:solidFill>
                  <a:schemeClr val="accent3">
                    <a:lumMod val="75000"/>
                  </a:schemeClr>
                </a:solidFill>
              </a:rPr>
              <a:t> політехнічного фахового коледжу</a:t>
            </a:r>
          </a:p>
        </p:txBody>
      </p:sp>
      <p:pic>
        <p:nvPicPr>
          <p:cNvPr id="5" name="Рисунок 4" descr="D:\diskD\Библиотека\На сайт\До тижня права\20181205_15031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7"/>
          <a:stretch/>
        </p:blipFill>
        <p:spPr bwMode="auto">
          <a:xfrm>
            <a:off x="1763688" y="2054568"/>
            <a:ext cx="6026150" cy="3733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547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авознавство (Філіпенко, Сутковий) 11 кла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0261"/>
            <a:ext cx="3024336" cy="455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9912" y="577363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Правознавство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профільний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11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Філіпенко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Сутковий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 : Генеза, 2019. – 384 с.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Даний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ви розпочинаєте з знакового латинського вислову про пріоритет розуміння сутті закону. Для стрімкого розвитку української правової держави, що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грунтується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верховенстві права та пріоритеті прав і свободи людини, реалізації стратегічного плану держави щодо повноправного членства України в ЄС і НАТО необхідні компетентні, відповідальні, свідомі громадяни. Для професій тісно пов’язаних з юриспруденцією важливим є не лише знання закону, але й розуміння ваги загальнолюдських цінностей та чеснот.</a:t>
            </a:r>
          </a:p>
        </p:txBody>
      </p:sp>
    </p:spTree>
    <p:extLst>
      <p:ext uri="{BB962C8B-B14F-4D97-AF65-F5344CB8AC3E}">
        <p14:creationId xmlns:p14="http://schemas.microsoft.com/office/powerpoint/2010/main" val="383417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аво як засіб реалізації загальнолюдських цінносте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55" y="692696"/>
            <a:ext cx="3024336" cy="464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692695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Правознавство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редакцією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Пилипенка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Львів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Світ-2000",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Піча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- 516 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лекційних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права»,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права: трудового,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цівільного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земельного,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приділена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судочинству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правоохоронним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правозахисним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46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нига «Правознавство.10 клас. Підручник» Степан Гавриш купить на YAKABOO.ua  | 978-966-11-0019-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2" r="5962"/>
          <a:stretch/>
        </p:blipFill>
        <p:spPr bwMode="auto">
          <a:xfrm>
            <a:off x="539552" y="493133"/>
            <a:ext cx="3081603" cy="490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404664"/>
            <a:ext cx="46805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Правознавство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С.Б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Сутковий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Філіпенко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: Генеза. – 2010. – 416 с.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правознавства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науки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державно-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стандартному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правомірної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розмірковувати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піктограми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06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5976" y="332656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[Текст]: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М. І.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Козюбра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.]; ред. В. В.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Копейчиков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ун-т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М. П.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Драгоманова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К. 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Юрінком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- 208 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соціально-правова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акта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Структурно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розмежовуються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відслідковується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стримань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противаг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прав, свобод та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референдумів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правосуддя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Конституція України - гарант волі і незалежності народу | Національна  бібліотека України імені В. І. Вернадськ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71911"/>
            <a:ext cx="321945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26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48714" y="476672"/>
            <a:ext cx="48600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за ред.: Ю. М.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С.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Журавський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К. : Вид.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Юре",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- 544 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підручнику системно, з урахуванням сучасного стану конституційно-правового регулювання суспільних відносин в Україні, практики реалізації конституційного законодавства аналізуються питання теорії Конституції, основ конституційного ладу, прав, свобод і обов'язків людини і громадянина, конституційних засад громадянського суспільства, статусу політичних партій та громадських організацій, засобів масової інформації, організації і проведення виборів, всеукраїнського та місцевих референдумів, розкриваються конституційно-правовий статус Верховної Ради України, Президента, Кабінету Міністрів, Конституційного Суду, органів суду і прокуратури, місцевого самоврядування, територіальний устрій України</a:t>
            </a:r>
          </a:p>
          <a:p>
            <a:pPr fontAlgn="t"/>
            <a:endParaRPr lang="ru-RU" dirty="0"/>
          </a:p>
        </p:txBody>
      </p:sp>
      <p:pic>
        <p:nvPicPr>
          <p:cNvPr id="5122" name="Picture 2" descr="Право як засіб реалізації загальнолюдських цінносте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312368" cy="482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72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упить книгу Господарське право. Навчальний посiбник Жук Л.А., Жук I.Л. -  интернет магазин BookZone | 978-9-66-798216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10622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793387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Жук Л. А., Жук І. Л.,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Неживець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М.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Кондор,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- 400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 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навчальному посібнику розглядаються організаційно-економічні і правові основи господарської діяльності підприємств, господарських товариств і об'єднань. Послідовно аналізується господарське законодавство, норми якого регулюються Господарським кодексом України. Для студентів та аспірантів юридичних і економічних вищих навчальних закладів, викладачів, підприємців, а також для всіх, хто цікавиться питаннями правового регулювання підприємницької діяльності та господарського права.</a:t>
            </a:r>
          </a:p>
        </p:txBody>
      </p:sp>
    </p:spTree>
    <p:extLst>
      <p:ext uri="{BB962C8B-B14F-4D97-AF65-F5344CB8AC3E}">
        <p14:creationId xmlns:p14="http://schemas.microsoft.com/office/powerpoint/2010/main" val="3107801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ul.com.ua/image/cache/data/prod/gosp_pr_lebid-800x8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3" r="16130" b="3238"/>
          <a:stretch/>
        </p:blipFill>
        <p:spPr bwMode="auto">
          <a:xfrm>
            <a:off x="467544" y="764704"/>
            <a:ext cx="3444724" cy="484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764704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2-ге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Лебідь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Можаровська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Нескороджена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ЦНЛ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2014. – 416 с.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Навчальний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 укладено відповідно до нормативно-правових актів станом на 01.06.2014 р. і висвітлює основні теми та інститути господарського права – загальної частини (поняття господарського права, господарські правовідносини, господарське законодавство, суб’єкти господарських правовідносин, майнова основа господарювання, господарські зобов’язання, господарсько-правова відповідальність) та спеціальної частини (особливості правового регулювання певних видів господарських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53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908720"/>
            <a:ext cx="266429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400" dirty="0" smtClean="0">
                <a:solidFill>
                  <a:schemeClr val="bg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Права людини </a:t>
            </a:r>
          </a:p>
          <a:p>
            <a:r>
              <a:rPr lang="uk-UA" sz="2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– це основні права і свободи, які надаються усім людям, незалежно від національності, статі, національного чи етнічного походження, раси, релігії, мови або іншого статусу.</a:t>
            </a:r>
            <a:endParaRPr lang="uk-UA" sz="22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255" y="1816530"/>
            <a:ext cx="6062541" cy="26902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893254" y="509095"/>
            <a:ext cx="60625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Arial Narrow" panose="020B0606020202030204" pitchFamily="34" charset="0"/>
              </a:rPr>
              <a:t>Визнання прав людини означає визнання право </a:t>
            </a:r>
            <a:r>
              <a:rPr lang="uk-UA" sz="2000" b="1" dirty="0" smtClean="0">
                <a:latin typeface="Arial Narrow" panose="020B0606020202030204" pitchFamily="34" charset="0"/>
              </a:rPr>
              <a:t>кожного</a:t>
            </a:r>
            <a:r>
              <a:rPr lang="uk-UA" sz="2000" dirty="0" smtClean="0">
                <a:latin typeface="Arial Narrow" panose="020B0606020202030204" pitchFamily="34" charset="0"/>
              </a:rPr>
              <a:t> </a:t>
            </a:r>
            <a:r>
              <a:rPr lang="uk-UA" sz="2000" dirty="0" smtClean="0">
                <a:latin typeface="Arial Narrow" panose="020B0606020202030204" pitchFamily="34" charset="0"/>
              </a:rPr>
              <a:t>заявити: </a:t>
            </a:r>
            <a:r>
              <a:rPr lang="uk-UA" sz="2000" b="1" dirty="0" smtClean="0">
                <a:latin typeface="Arial Narrow" panose="020B0606020202030204" pitchFamily="34" charset="0"/>
              </a:rPr>
              <a:t>я</a:t>
            </a:r>
            <a:r>
              <a:rPr lang="uk-UA" sz="2000" dirty="0" smtClean="0">
                <a:latin typeface="Arial Narrow" panose="020B0606020202030204" pitchFamily="34" charset="0"/>
              </a:rPr>
              <a:t> маю ці права, </a:t>
            </a:r>
            <a:r>
              <a:rPr lang="uk-UA" sz="2000" dirty="0" smtClean="0">
                <a:latin typeface="Arial Narrow" panose="020B0606020202030204" pitchFamily="34" charset="0"/>
              </a:rPr>
              <a:t>незалежно </a:t>
            </a:r>
            <a:r>
              <a:rPr lang="uk-UA" sz="2000" dirty="0" smtClean="0">
                <a:latin typeface="Arial Narrow" panose="020B0606020202030204" pitchFamily="34" charset="0"/>
              </a:rPr>
              <a:t>від поглядів та дій інших, тому що я, так само як і інші, людина. А права людини притаманні кожній </a:t>
            </a:r>
            <a:r>
              <a:rPr lang="uk-UA" sz="2000" b="1" dirty="0" smtClean="0">
                <a:latin typeface="Arial Narrow" panose="020B0606020202030204" pitchFamily="34" charset="0"/>
              </a:rPr>
              <a:t>людині. </a:t>
            </a:r>
            <a:endParaRPr lang="uk-UA" sz="2000" b="1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27326" y="4437112"/>
            <a:ext cx="3832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dirty="0" smtClean="0">
                <a:solidFill>
                  <a:srgbClr val="0070C0"/>
                </a:solidFill>
                <a:latin typeface="Franklin Gothic Demi Cond" panose="020B0706030402020204" pitchFamily="34" charset="0"/>
              </a:rPr>
              <a:t>ЛЮДСЬКА </a:t>
            </a:r>
            <a:r>
              <a:rPr lang="uk-UA" sz="3000" dirty="0" smtClean="0">
                <a:solidFill>
                  <a:srgbClr val="0070C0"/>
                </a:solidFill>
                <a:latin typeface="Franklin Gothic Demi Cond" panose="020B0706030402020204" pitchFamily="34" charset="0"/>
              </a:rPr>
              <a:t>         ГІДНІСТЬ</a:t>
            </a:r>
            <a:endParaRPr lang="ru-RU" sz="3000" dirty="0">
              <a:solidFill>
                <a:srgbClr val="0070C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6880" y="4437112"/>
            <a:ext cx="17099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3000" dirty="0" smtClean="0">
                <a:solidFill>
                  <a:schemeClr val="accent2"/>
                </a:solidFill>
                <a:latin typeface="Franklin Gothic Demi Cond" panose="020B0706030402020204" pitchFamily="34" charset="0"/>
              </a:rPr>
              <a:t>РІВНІСТЬ</a:t>
            </a:r>
            <a:endParaRPr lang="ru-RU" sz="3000" dirty="0">
              <a:solidFill>
                <a:schemeClr val="accent2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72196" y="4798491"/>
            <a:ext cx="59046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Arial Narrow" panose="020B0606020202030204" pitchFamily="34" charset="0"/>
              </a:rPr>
              <a:t>Права людини можна розуміти як щось, що визначає базові норми, необхідні для того, щоб жити з відчуттям гідності, а їх універсальність витікає з того, що у цьому усі люди рівні. Ми не можемо і не маємо нікого виділяти у цьому.</a:t>
            </a:r>
            <a:endParaRPr lang="uk-UA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64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548680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М. Й.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Штефан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 : Вид.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Юре", 2005. – 624 с.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 у судах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судочинства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предмет і метод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правовідносини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судочинства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правосуб'єктність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судочинства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постанови суду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судочинство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тегорії - Бібліотека кафедри - Цивільне процесуальне право України:  підруч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3" y="732938"/>
            <a:ext cx="3528392" cy="498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923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омерційне право придбати в Києві та по Україн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34088"/>
            <a:ext cx="3363224" cy="495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764704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Комерційне право. Курило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М.П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: навчальний посібник. – Суми : Університетська книга, 2011. – 238 с.</a:t>
            </a:r>
          </a:p>
          <a:p>
            <a:pPr algn="just"/>
            <a:r>
              <a:rPr lang="uk-UA" dirty="0" smtClean="0"/>
              <a:t>           У </a:t>
            </a:r>
            <a:r>
              <a:rPr lang="uk-UA" dirty="0"/>
              <a:t>посібнику висвітлено основні засади сучасного комерційного права, його складові, розглянуто питання патентування та ліцензування, внутрішньої торгівлі і прав споживачів. Матеріал викладено в стислій і доступній формі. Призначений для студентів денної та заочної форми навчання зі спеціальностей «Маркетинг», «Товарознавство і торговельне підприємництво», працівників торгівлі, контролюючих та правоохоронних органів, а також для всіх, хто цікавиться комерційним (торговим) правом.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07994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упити книгу Цивільне право України в 2-х томах. Том 2. Договірні та  недоговірні зобов'язання (С. Бичкова) - 978-617-566-267-0 |  Інтернет-магазин Yakaboo.u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 b="6544"/>
          <a:stretch/>
        </p:blipFill>
        <p:spPr bwMode="auto">
          <a:xfrm>
            <a:off x="323528" y="692696"/>
            <a:ext cx="3456384" cy="492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141277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Цивільне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України. Договірні та недоговірні зобов’язання: [підручник] /[С. С. Бичкова, І. А . Бірюков, В. І . Бобрик та ін.]; за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ред. С. С . Бичкової. – 3-тєвид., змін. та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Алерта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2014. – 496 с.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студентів, аспірантів, викладачів, науковців, практикуючих юристів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зокрема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суддів, адвокатів, юрисконсультів, та всіх, хто цікавиться теоретичними і практичними проблемами цивільного права.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413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16288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Науковопрактичний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В. М.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Корецького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За ред. Ю. С.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Шем-шученка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І. С. Чижа. - К. :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думка», 2006. - 232 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законо-давчих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Рік інформаційного суспільства в Україні - Право на право - Справи  бібліотечні - Добропольская городская библиот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58" y="836712"/>
            <a:ext cx="34907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717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 коледжу рекомендує </a:t>
            </a:r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е-сервіси для самостійного використання і отримання правової інформації та консультаційної допомоги від офіційних органів центрального і місцевого </a:t>
            </a:r>
            <a:r>
              <a:rPr lang="uk-UA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://poslugy.gov.ua/ –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 державний портал адміністративних послуг; </a:t>
            </a:r>
            <a:endParaRPr lang="uk-UA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://www.z.gov.ua/ –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 інформаційний веб-ресурс звернень громадян до органів державної влади та органів місцевого 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http://rada.gov.ua/ –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Офіційний  </a:t>
            </a:r>
            <a:r>
              <a:rPr lang="uk-UA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вебпортал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Верховної Ради 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(дозволяє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ознайомитися як з діючим законодавством України, так і законопроектами, що знаходяться у стадії 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www.president.gov.ua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– Офіційне інтернет-представництво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(Ресурс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можливість переглянути укази, розпорядження Президента 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www.kmu.gov.ua/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доступ до правових актів, виданих Кабінетом Міністрів України, дозволяє подавати петиції та звернення, а також отримати інші е-послуги, пов'язані з охороною здоров'я, громадянством, соціальним захистом тощо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40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66371878"/>
              </p:ext>
            </p:extLst>
          </p:nvPr>
        </p:nvGraphicFramePr>
        <p:xfrm>
          <a:off x="1619672" y="1340768"/>
          <a:ext cx="727280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261276" y="2912837"/>
            <a:ext cx="1948172" cy="1944216"/>
          </a:xfrm>
          <a:prstGeom prst="ellipse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267744" y="185550"/>
            <a:ext cx="46649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 smtClean="0">
                <a:solidFill>
                  <a:schemeClr val="tx2">
                    <a:lumMod val="50000"/>
                  </a:schemeClr>
                </a:solidFill>
                <a:latin typeface="Franklin Gothic Demi Cond" panose="020B0706030402020204" pitchFamily="34" charset="0"/>
              </a:rPr>
              <a:t>ПРИНЦИПИ</a:t>
            </a:r>
            <a:endParaRPr lang="ru-RU" sz="6000" dirty="0">
              <a:solidFill>
                <a:schemeClr val="tx2">
                  <a:lumMod val="50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32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78448" y="1340768"/>
            <a:ext cx="2736304" cy="24140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27120" y="1340768"/>
            <a:ext cx="2736304" cy="2414007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l="-7000" t="-3000" r="-7000" b="-4000"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340768"/>
            <a:ext cx="2736304" cy="24140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20688"/>
            <a:ext cx="2736304" cy="5688632"/>
          </a:xfrm>
          <a:prstGeom prst="rect">
            <a:avLst/>
          </a:prstGeom>
          <a:noFill/>
          <a:ln w="38100" cmpd="sng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51520" y="3754775"/>
            <a:ext cx="2736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Громадянські та політичні права, свобода вираження, свобода асоціацій, право на життя, справедливий суд, права на участь в політичному житті суспільства.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620688"/>
            <a:ext cx="2736304" cy="5688632"/>
          </a:xfrm>
          <a:prstGeom prst="rect">
            <a:avLst/>
          </a:prstGeom>
          <a:noFill/>
          <a:ln w="38100" cmpd="sng">
            <a:solidFill>
              <a:schemeClr val="accent2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28712" y="620688"/>
            <a:ext cx="2740496" cy="568863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03848" y="3754775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Соціальні, економічні та культурні права, відповідний рівень життя, право на труд, на вступ в профспілки, на здоров’я та освіту.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28712" y="3754775"/>
            <a:ext cx="2835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«Нові», в процесі становлення та прийняття. Вони відносяться до колективних прав суспільства та народу. Право на сталий розвиток, мир та здорове середовище.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620688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  <a:latin typeface="Franklin Gothic Demi Cond" panose="020B0706030402020204" pitchFamily="34" charset="0"/>
              </a:rPr>
              <a:t>ПРАВА СВОБОДИ</a:t>
            </a:r>
            <a:endParaRPr lang="ru-RU" sz="2800" dirty="0">
              <a:solidFill>
                <a:schemeClr val="accent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3996" y="620688"/>
            <a:ext cx="2722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latin typeface="Franklin Gothic Demi Cond" panose="020B0706030402020204" pitchFamily="34" charset="0"/>
              </a:rPr>
              <a:t>ПРАВА РІВНОСТІ</a:t>
            </a:r>
            <a:endParaRPr lang="ru-RU" sz="2800" dirty="0">
              <a:solidFill>
                <a:schemeClr val="accent2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28712" y="680944"/>
            <a:ext cx="2740496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uk-UA" sz="2800" dirty="0" smtClean="0">
                <a:solidFill>
                  <a:schemeClr val="accent3"/>
                </a:solidFill>
                <a:latin typeface="Franklin Gothic Demi Cond" panose="020B0706030402020204" pitchFamily="34" charset="0"/>
              </a:rPr>
              <a:t>ПРАВА СОЛІДАРНОСТІ</a:t>
            </a:r>
            <a:endParaRPr lang="ru-RU" sz="2800" dirty="0">
              <a:solidFill>
                <a:schemeClr val="accent3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68676" y="87552"/>
            <a:ext cx="340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chemeClr val="tx2">
                    <a:lumMod val="50000"/>
                  </a:schemeClr>
                </a:solidFill>
                <a:latin typeface="Franklin Gothic Demi Cond" panose="020B0706030402020204" pitchFamily="34" charset="0"/>
              </a:rPr>
              <a:t>ПОКОЛІННЯ ПРАВ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75656" y="6274742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І</a:t>
            </a:r>
            <a:endParaRPr lang="ru-RU" sz="2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5976" y="6274742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ІІ</a:t>
            </a:r>
            <a:endParaRPr lang="ru-RU" sz="2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81888" y="6274742"/>
            <a:ext cx="52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ІІІ</a:t>
            </a:r>
            <a:endParaRPr lang="ru-RU" sz="2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44436" y="494991"/>
            <a:ext cx="590465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Franklin Gothic Demi Cond" panose="020B0706030402020204" pitchFamily="34" charset="0"/>
              </a:rPr>
              <a:t>Територіальні</a:t>
            </a:r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, передбачають наявність громадянства, тобто юридичний зв’язок людини і держави.</a:t>
            </a:r>
          </a:p>
          <a:p>
            <a:endParaRPr lang="uk-UA" sz="200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Franklin Gothic Demi Cond" panose="020B0706030402020204" pitchFamily="34" charset="0"/>
              </a:rPr>
              <a:t>Спеціально-соціальні (юридичні)</a:t>
            </a:r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 – закріплюються в законодавстві, нормативно-правових договорах, судових прецедентах і перебувають під захистом держави, громадянином якої є особа.</a:t>
            </a:r>
          </a:p>
          <a:p>
            <a:endParaRPr lang="uk-UA" sz="200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Franklin Gothic Demi Cond" panose="020B0706030402020204" pitchFamily="34" charset="0"/>
              </a:rPr>
              <a:t>Політично залежні</a:t>
            </a:r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 – залежать від політики держави, державного (політичного) режиму задовольняють як природні потреби, так і політичні та інші інтереси.</a:t>
            </a:r>
          </a:p>
          <a:p>
            <a:endParaRPr lang="uk-UA" sz="200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Franklin Gothic Demi Cond" panose="020B0706030402020204" pitchFamily="34" charset="0"/>
              </a:rPr>
              <a:t>Є визначено зобов’язальними </a:t>
            </a:r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– залежать від виконання обов’язків, які мають громадяни держави.</a:t>
            </a:r>
          </a:p>
          <a:p>
            <a:endParaRPr lang="uk-UA" sz="2000" dirty="0" smtClean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Franklin Gothic Demi Cond" panose="020B0706030402020204" pitchFamily="34" charset="0"/>
              </a:rPr>
              <a:t>Мають чітко окреслену форму вираження і сферу реалізації </a:t>
            </a:r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– первинно закріплені в конституції певної держави, і їх реалізація охоплює сферу відносин індивіда з державою.</a:t>
            </a:r>
            <a:endParaRPr lang="uk-UA" sz="20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94398"/>
            <a:ext cx="2692916" cy="26929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79512" y="817180"/>
            <a:ext cx="2692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ПРАВА ГРОМАДЯНИНА</a:t>
            </a:r>
            <a:endParaRPr lang="ru-RU" sz="32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646873"/>
            <a:ext cx="26929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Громадянство – основний канал, яким здійснюються права людини.</a:t>
            </a:r>
            <a:endParaRPr lang="uk-UA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3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20688"/>
            <a:ext cx="5858654" cy="47525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987824" y="5398846"/>
            <a:ext cx="5858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Елеонора Рузвельт, Голова Комісії ООН з прав людини, яка підготувала проект Загальної декларації прав людини.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630" y="818315"/>
            <a:ext cx="279619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Arial Narrow" panose="020B0606020202030204" pitchFamily="34" charset="0"/>
              </a:rPr>
              <a:t>Європейські держави зробили значний внесок в розробку найважливішої декларації ХХ століття по правам людини – </a:t>
            </a:r>
            <a:r>
              <a:rPr lang="uk-UA" sz="2000" dirty="0" smtClean="0">
                <a:latin typeface="Franklin Gothic Medium Cond" panose="020B0606030402020204" pitchFamily="34" charset="0"/>
              </a:rPr>
              <a:t>Загальна декларація прав людини</a:t>
            </a:r>
            <a:r>
              <a:rPr lang="uk-UA" sz="2000" dirty="0" smtClean="0">
                <a:latin typeface="Arial Narrow" panose="020B0606020202030204" pitchFamily="34" charset="0"/>
              </a:rPr>
              <a:t>, прийнята Генеральною Асамблеєю ООН </a:t>
            </a:r>
            <a:r>
              <a:rPr lang="uk-UA" sz="2000" dirty="0" smtClean="0">
                <a:latin typeface="Franklin Gothic Medium Cond" panose="020B0606030402020204" pitchFamily="34" charset="0"/>
              </a:rPr>
              <a:t>10 грудня 1948 року</a:t>
            </a:r>
            <a:r>
              <a:rPr lang="uk-UA" sz="2000" dirty="0" smtClean="0">
                <a:latin typeface="Arial Narrow" panose="020B0606020202030204" pitchFamily="34" charset="0"/>
              </a:rPr>
              <a:t>. Прийнята двома роками пізніше </a:t>
            </a:r>
            <a:r>
              <a:rPr lang="uk-UA" sz="2000" dirty="0" smtClean="0">
                <a:latin typeface="Franklin Gothic Medium Cond" panose="020B0606030402020204" pitchFamily="34" charset="0"/>
              </a:rPr>
              <a:t>Європейська конвенція з захисту прав людини</a:t>
            </a:r>
            <a:r>
              <a:rPr lang="uk-UA" sz="2000" dirty="0" smtClean="0">
                <a:latin typeface="Arial Narrow" panose="020B0606020202030204" pitchFamily="34" charset="0"/>
              </a:rPr>
              <a:t>, яка має юридичну силу для всіх держав-членів Ради Європи, яка заснована на принципі та дусі документа ООН. </a:t>
            </a:r>
            <a:endParaRPr lang="uk-UA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0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Home\Desktop\8b03cf213e99d4c9b5b7955737e28f2b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Объект 2"/>
          <p:cNvSpPr>
            <a:spLocks noGrp="1"/>
          </p:cNvSpPr>
          <p:nvPr>
            <p:ph idx="4294967295"/>
          </p:nvPr>
        </p:nvSpPr>
        <p:spPr>
          <a:xfrm>
            <a:off x="202407" y="498475"/>
            <a:ext cx="8618065" cy="2570485"/>
          </a:xfrm>
        </p:spPr>
        <p:txBody>
          <a:bodyPr/>
          <a:lstStyle/>
          <a:p>
            <a:pPr algn="ctr"/>
            <a:r>
              <a:rPr lang="ru-RU" sz="3200" b="1" i="1" dirty="0" smtClean="0"/>
              <a:t>«</a:t>
            </a:r>
            <a:r>
              <a:rPr lang="ru-RU" sz="3200" b="1" i="1" dirty="0" err="1" smtClean="0"/>
              <a:t>Загальна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декларація</a:t>
            </a:r>
            <a:r>
              <a:rPr lang="ru-RU" sz="3200" b="1" i="1" dirty="0" smtClean="0"/>
              <a:t> прав </a:t>
            </a:r>
            <a:r>
              <a:rPr lang="ru-RU" sz="3200" b="1" i="1" dirty="0" err="1" smtClean="0"/>
              <a:t>людини</a:t>
            </a:r>
            <a:r>
              <a:rPr lang="ru-RU" sz="3200" b="1" i="1" dirty="0" smtClean="0"/>
              <a:t>» — </a:t>
            </a:r>
            <a:r>
              <a:rPr lang="ru-RU" sz="3200" b="1" i="1" dirty="0" err="1" smtClean="0"/>
              <a:t>рішення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Генеральної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Асамблеї</a:t>
            </a:r>
            <a:r>
              <a:rPr lang="ru-RU" sz="3200" b="1" i="1" dirty="0" smtClean="0"/>
              <a:t> ООН, яке </a:t>
            </a:r>
            <a:r>
              <a:rPr lang="ru-RU" sz="3200" b="1" i="1" dirty="0" err="1" smtClean="0"/>
              <a:t>є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найавторитетнішим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джерелом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міжнародних</a:t>
            </a:r>
            <a:r>
              <a:rPr lang="ru-RU" sz="3200" b="1" i="1" dirty="0" smtClean="0"/>
              <a:t> норм </a:t>
            </a:r>
            <a:r>
              <a:rPr lang="ru-RU" sz="3200" b="1" i="1" dirty="0" err="1" smtClean="0"/>
              <a:t>щодо</a:t>
            </a:r>
            <a:r>
              <a:rPr lang="ru-RU" sz="3200" b="1" i="1" dirty="0" smtClean="0"/>
              <a:t> прав </a:t>
            </a:r>
            <a:r>
              <a:rPr lang="ru-RU" sz="3200" b="1" i="1" dirty="0" err="1" smtClean="0"/>
              <a:t>людини</a:t>
            </a:r>
            <a:r>
              <a:rPr lang="ru-RU" sz="3200" b="1" i="1" dirty="0" smtClean="0"/>
              <a:t>.</a:t>
            </a:r>
          </a:p>
        </p:txBody>
      </p:sp>
      <p:pic>
        <p:nvPicPr>
          <p:cNvPr id="1027" name="Picture 3" descr="C:\Users\Home\Desktop\f1e18712b753296e82b066c2075d2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996952"/>
            <a:ext cx="4320480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00270843"/>
              </p:ext>
            </p:extLst>
          </p:nvPr>
        </p:nvGraphicFramePr>
        <p:xfrm>
          <a:off x="179512" y="404664"/>
          <a:ext cx="864096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Другая 6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FEB80A"/>
      </a:accent2>
      <a:accent3>
        <a:srgbClr val="EA157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1225</TotalTime>
  <Words>1693</Words>
  <Application>Microsoft Office PowerPoint</Application>
  <PresentationFormat>Экран (4:3)</PresentationFormat>
  <Paragraphs>84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Liudmyla Karpova</dc:creator>
  <cp:lastModifiedBy>Оксана Розмариця</cp:lastModifiedBy>
  <cp:revision>75</cp:revision>
  <dcterms:created xsi:type="dcterms:W3CDTF">2017-11-25T06:45:36Z</dcterms:created>
  <dcterms:modified xsi:type="dcterms:W3CDTF">2020-12-08T09:09:15Z</dcterms:modified>
</cp:coreProperties>
</file>